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69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humbean\My%20Documents\AL%20Index%20calculations\131104%20Power%20over%20tim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humbean\My%20Documents\AL%20Index%20calculations\131104%20Power%20over%20time.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humbean\My%20Documents\AL%20Index%20calculations\131104%20Power%20over%20tim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humbean\My%20Documents\AL%20Index%20calculations\131104%20Power%20over%20tim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humbean\My%20Documents\AL%20Index%20calculations\131104%20Power%20over%20time.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dirty="0">
                <a:latin typeface="Myriad Pro" pitchFamily="34" charset="0"/>
              </a:rPr>
              <a:t>Scores of the</a:t>
            </a:r>
            <a:r>
              <a:rPr lang="en-US" sz="2000" baseline="0" dirty="0">
                <a:latin typeface="Myriad Pro" pitchFamily="34" charset="0"/>
              </a:rPr>
              <a:t> Gender Equality Index in the domain of power by EU Member </a:t>
            </a:r>
            <a:r>
              <a:rPr lang="en-US" sz="2000" baseline="0" dirty="0" smtClean="0">
                <a:latin typeface="Myriad Pro" pitchFamily="34" charset="0"/>
              </a:rPr>
              <a:t>State 2013</a:t>
            </a:r>
            <a:endParaRPr lang="en-US" sz="2000" dirty="0">
              <a:latin typeface="Myriad Pro" pitchFamily="34" charset="0"/>
            </a:endParaRPr>
          </a:p>
        </c:rich>
      </c:tx>
      <c:layout>
        <c:manualLayout>
          <c:xMode val="edge"/>
          <c:yMode val="edge"/>
          <c:x val="0.14358795599988203"/>
          <c:y val="1.3718534910880832E-2"/>
        </c:manualLayout>
      </c:layout>
      <c:overlay val="0"/>
    </c:title>
    <c:autoTitleDeleted val="0"/>
    <c:plotArea>
      <c:layout>
        <c:manualLayout>
          <c:layoutTarget val="inner"/>
          <c:xMode val="edge"/>
          <c:yMode val="edge"/>
          <c:x val="6.8646554012209149E-2"/>
          <c:y val="0.16780647458461162"/>
          <c:w val="0.91487404523872717"/>
          <c:h val="0.70606224674793849"/>
        </c:manualLayout>
      </c:layout>
      <c:barChart>
        <c:barDir val="col"/>
        <c:grouping val="clustered"/>
        <c:varyColors val="0"/>
        <c:ser>
          <c:idx val="0"/>
          <c:order val="0"/>
          <c:tx>
            <c:strRef>
              <c:f>'Table of scores 2003-13'!$B$234</c:f>
              <c:strCache>
                <c:ptCount val="1"/>
                <c:pt idx="0">
                  <c:v>2013</c:v>
                </c:pt>
              </c:strCache>
            </c:strRef>
          </c:tx>
          <c:spPr>
            <a:solidFill>
              <a:srgbClr val="F16661"/>
            </a:solidFill>
          </c:spPr>
          <c:invertIfNegative val="0"/>
          <c:dPt>
            <c:idx val="16"/>
            <c:invertIfNegative val="0"/>
            <c:bubble3D val="0"/>
            <c:spPr>
              <a:solidFill>
                <a:schemeClr val="bg1">
                  <a:lumMod val="50000"/>
                </a:schemeClr>
              </a:solidFill>
            </c:spPr>
          </c:dPt>
          <c:dLbls>
            <c:dLbl>
              <c:idx val="16"/>
              <c:layout>
                <c:manualLayout>
                  <c:x val="-4.4943820224719105E-3"/>
                  <c:y val="-1.9053289868050549E-2"/>
                </c:manualLayout>
              </c:layout>
              <c:showLegendKey val="0"/>
              <c:showVal val="1"/>
              <c:showCatName val="0"/>
              <c:showSerName val="0"/>
              <c:showPercent val="0"/>
              <c:showBubbleSize val="0"/>
            </c:dLbl>
            <c:txPr>
              <a:bodyPr/>
              <a:lstStyle/>
              <a:p>
                <a:pPr>
                  <a:defRPr sz="1400">
                    <a:latin typeface="Myriad Pro" pitchFamily="34" charset="0"/>
                  </a:defRPr>
                </a:pPr>
                <a:endParaRPr lang="en-US"/>
              </a:p>
            </c:txPr>
            <c:showLegendKey val="0"/>
            <c:showVal val="0"/>
            <c:showCatName val="0"/>
            <c:showSerName val="0"/>
            <c:showPercent val="0"/>
            <c:showBubbleSize val="0"/>
          </c:dLbls>
          <c:cat>
            <c:strRef>
              <c:f>'Table of scores 2003-13'!$A$235:$A$263</c:f>
              <c:strCache>
                <c:ptCount val="29"/>
                <c:pt idx="0">
                  <c:v>CY</c:v>
                </c:pt>
                <c:pt idx="1">
                  <c:v>PT</c:v>
                </c:pt>
                <c:pt idx="2">
                  <c:v>EL</c:v>
                </c:pt>
                <c:pt idx="3">
                  <c:v>SK</c:v>
                </c:pt>
                <c:pt idx="4">
                  <c:v>LT</c:v>
                </c:pt>
                <c:pt idx="5">
                  <c:v>HU</c:v>
                </c:pt>
                <c:pt idx="6">
                  <c:v>RO</c:v>
                </c:pt>
                <c:pt idx="7">
                  <c:v>EE</c:v>
                </c:pt>
                <c:pt idx="8">
                  <c:v>MT</c:v>
                </c:pt>
                <c:pt idx="9">
                  <c:v>AT</c:v>
                </c:pt>
                <c:pt idx="10">
                  <c:v>HR</c:v>
                </c:pt>
                <c:pt idx="11">
                  <c:v>CZ</c:v>
                </c:pt>
                <c:pt idx="12">
                  <c:v>IE</c:v>
                </c:pt>
                <c:pt idx="13">
                  <c:v>UK</c:v>
                </c:pt>
                <c:pt idx="14">
                  <c:v>IT</c:v>
                </c:pt>
                <c:pt idx="15">
                  <c:v>LU</c:v>
                </c:pt>
                <c:pt idx="16">
                  <c:v>EU</c:v>
                </c:pt>
                <c:pt idx="17">
                  <c:v>PL</c:v>
                </c:pt>
                <c:pt idx="18">
                  <c:v>LV</c:v>
                </c:pt>
                <c:pt idx="19">
                  <c:v>DE</c:v>
                </c:pt>
                <c:pt idx="20">
                  <c:v>ES</c:v>
                </c:pt>
                <c:pt idx="21">
                  <c:v>BG</c:v>
                </c:pt>
                <c:pt idx="22">
                  <c:v>BE</c:v>
                </c:pt>
                <c:pt idx="23">
                  <c:v>FR</c:v>
                </c:pt>
                <c:pt idx="24">
                  <c:v>NL</c:v>
                </c:pt>
                <c:pt idx="25">
                  <c:v>SI</c:v>
                </c:pt>
                <c:pt idx="26">
                  <c:v>DK</c:v>
                </c:pt>
                <c:pt idx="27">
                  <c:v>SE</c:v>
                </c:pt>
                <c:pt idx="28">
                  <c:v>FI</c:v>
                </c:pt>
              </c:strCache>
            </c:strRef>
          </c:cat>
          <c:val>
            <c:numRef>
              <c:f>'Table of scores 2003-13'!$B$235:$B$263</c:f>
              <c:numCache>
                <c:formatCode>0.0</c:formatCode>
                <c:ptCount val="29"/>
                <c:pt idx="0">
                  <c:v>13.662744243047932</c:v>
                </c:pt>
                <c:pt idx="1">
                  <c:v>16.761903743886474</c:v>
                </c:pt>
                <c:pt idx="2">
                  <c:v>20.824373424773039</c:v>
                </c:pt>
                <c:pt idx="3">
                  <c:v>22.624886152988921</c:v>
                </c:pt>
                <c:pt idx="4">
                  <c:v>22.891296420820701</c:v>
                </c:pt>
                <c:pt idx="5">
                  <c:v>23.812219808134063</c:v>
                </c:pt>
                <c:pt idx="6">
                  <c:v>24.278673537926167</c:v>
                </c:pt>
                <c:pt idx="7">
                  <c:v>24.298945699449792</c:v>
                </c:pt>
                <c:pt idx="8">
                  <c:v>24.796765870259691</c:v>
                </c:pt>
                <c:pt idx="9">
                  <c:v>26.959554588879751</c:v>
                </c:pt>
                <c:pt idx="10">
                  <c:v>28.556910960447698</c:v>
                </c:pt>
                <c:pt idx="11">
                  <c:v>29.537200466343318</c:v>
                </c:pt>
                <c:pt idx="12">
                  <c:v>30.30397495904845</c:v>
                </c:pt>
                <c:pt idx="13">
                  <c:v>30.327072037017576</c:v>
                </c:pt>
                <c:pt idx="14">
                  <c:v>31.375084857321596</c:v>
                </c:pt>
                <c:pt idx="15">
                  <c:v>32.319832363084345</c:v>
                </c:pt>
                <c:pt idx="16">
                  <c:v>34.123578840858443</c:v>
                </c:pt>
                <c:pt idx="17">
                  <c:v>40.364606410656059</c:v>
                </c:pt>
                <c:pt idx="18">
                  <c:v>43.601739208155337</c:v>
                </c:pt>
                <c:pt idx="19">
                  <c:v>46.34427282904344</c:v>
                </c:pt>
                <c:pt idx="20">
                  <c:v>46.360131958235506</c:v>
                </c:pt>
                <c:pt idx="21">
                  <c:v>46.533839113480113</c:v>
                </c:pt>
                <c:pt idx="22">
                  <c:v>49.162148760929888</c:v>
                </c:pt>
                <c:pt idx="23">
                  <c:v>54.51427351709566</c:v>
                </c:pt>
                <c:pt idx="24">
                  <c:v>57.808147941723718</c:v>
                </c:pt>
                <c:pt idx="25">
                  <c:v>61.506358487770413</c:v>
                </c:pt>
                <c:pt idx="26">
                  <c:v>62.419601024635909</c:v>
                </c:pt>
                <c:pt idx="27">
                  <c:v>70.189862202055892</c:v>
                </c:pt>
                <c:pt idx="28">
                  <c:v>77.201316168438652</c:v>
                </c:pt>
              </c:numCache>
            </c:numRef>
          </c:val>
        </c:ser>
        <c:dLbls>
          <c:showLegendKey val="0"/>
          <c:showVal val="0"/>
          <c:showCatName val="0"/>
          <c:showSerName val="0"/>
          <c:showPercent val="0"/>
          <c:showBubbleSize val="0"/>
        </c:dLbls>
        <c:gapWidth val="100"/>
        <c:axId val="79269248"/>
        <c:axId val="79279232"/>
      </c:barChart>
      <c:catAx>
        <c:axId val="79269248"/>
        <c:scaling>
          <c:orientation val="minMax"/>
        </c:scaling>
        <c:delete val="0"/>
        <c:axPos val="b"/>
        <c:majorTickMark val="none"/>
        <c:minorTickMark val="none"/>
        <c:tickLblPos val="nextTo"/>
        <c:txPr>
          <a:bodyPr/>
          <a:lstStyle/>
          <a:p>
            <a:pPr>
              <a:defRPr sz="1200">
                <a:latin typeface="Myriad Pro" pitchFamily="34" charset="0"/>
              </a:defRPr>
            </a:pPr>
            <a:endParaRPr lang="en-US"/>
          </a:p>
        </c:txPr>
        <c:crossAx val="79279232"/>
        <c:crosses val="autoZero"/>
        <c:auto val="1"/>
        <c:lblAlgn val="ctr"/>
        <c:lblOffset val="100"/>
        <c:noMultiLvlLbl val="0"/>
      </c:catAx>
      <c:valAx>
        <c:axId val="79279232"/>
        <c:scaling>
          <c:orientation val="minMax"/>
          <c:max val="100"/>
        </c:scaling>
        <c:delete val="0"/>
        <c:axPos val="l"/>
        <c:majorGridlines/>
        <c:numFmt formatCode="0" sourceLinked="0"/>
        <c:majorTickMark val="none"/>
        <c:minorTickMark val="none"/>
        <c:tickLblPos val="nextTo"/>
        <c:spPr>
          <a:ln w="9525">
            <a:noFill/>
          </a:ln>
        </c:spPr>
        <c:txPr>
          <a:bodyPr/>
          <a:lstStyle/>
          <a:p>
            <a:pPr>
              <a:defRPr sz="1600">
                <a:latin typeface="Myriad Pro" pitchFamily="34" charset="0"/>
              </a:defRPr>
            </a:pPr>
            <a:endParaRPr lang="en-US"/>
          </a:p>
        </c:txPr>
        <c:crossAx val="79269248"/>
        <c:crosses val="autoZero"/>
        <c:crossBetween val="between"/>
        <c:majorUnit val="25"/>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dirty="0">
                <a:latin typeface="Myriad Pro" pitchFamily="34" charset="0"/>
              </a:rPr>
              <a:t>Changes in scores in the domain of </a:t>
            </a:r>
            <a:r>
              <a:rPr lang="en-US" sz="2000" i="1" dirty="0">
                <a:latin typeface="Myriad Pro" pitchFamily="34" charset="0"/>
              </a:rPr>
              <a:t>power</a:t>
            </a:r>
            <a:r>
              <a:rPr lang="en-US" sz="2000" dirty="0">
                <a:latin typeface="Myriad Pro" pitchFamily="34" charset="0"/>
              </a:rPr>
              <a:t> by</a:t>
            </a:r>
            <a:r>
              <a:rPr lang="en-US" sz="2000" baseline="0" dirty="0">
                <a:latin typeface="Myriad Pro" pitchFamily="34" charset="0"/>
              </a:rPr>
              <a:t> EU Member State between 2004 and 2013</a:t>
            </a:r>
            <a:endParaRPr lang="en-US" sz="2000" dirty="0">
              <a:latin typeface="Myriad Pro" pitchFamily="34" charset="0"/>
            </a:endParaRPr>
          </a:p>
        </c:rich>
      </c:tx>
      <c:layout>
        <c:manualLayout>
          <c:xMode val="edge"/>
          <c:yMode val="edge"/>
          <c:x val="0.15707340613468476"/>
          <c:y val="6.5321960111427947E-3"/>
        </c:manualLayout>
      </c:layout>
      <c:overlay val="0"/>
    </c:title>
    <c:autoTitleDeleted val="0"/>
    <c:plotArea>
      <c:layout>
        <c:manualLayout>
          <c:layoutTarget val="inner"/>
          <c:xMode val="edge"/>
          <c:yMode val="edge"/>
          <c:x val="6.577553706993236E-2"/>
          <c:y val="0.18565581190567304"/>
          <c:w val="0.91720884412670045"/>
          <c:h val="0.78252159225106677"/>
        </c:manualLayout>
      </c:layout>
      <c:barChart>
        <c:barDir val="col"/>
        <c:grouping val="clustered"/>
        <c:varyColors val="0"/>
        <c:ser>
          <c:idx val="0"/>
          <c:order val="0"/>
          <c:tx>
            <c:strRef>
              <c:f>'Table of scores 2003-13'!$K$202</c:f>
              <c:strCache>
                <c:ptCount val="1"/>
                <c:pt idx="0">
                  <c:v>Domain of power</c:v>
                </c:pt>
              </c:strCache>
            </c:strRef>
          </c:tx>
          <c:spPr>
            <a:solidFill>
              <a:srgbClr val="F16661"/>
            </a:solidFill>
          </c:spPr>
          <c:invertIfNegative val="0"/>
          <c:dPt>
            <c:idx val="16"/>
            <c:invertIfNegative val="0"/>
            <c:bubble3D val="0"/>
            <c:spPr>
              <a:solidFill>
                <a:schemeClr val="tx1">
                  <a:lumMod val="50000"/>
                  <a:lumOff val="50000"/>
                </a:schemeClr>
              </a:solidFill>
            </c:spPr>
          </c:dPt>
          <c:cat>
            <c:strRef>
              <c:f>'Table of scores 2003-13'!$J$203:$J$230</c:f>
              <c:strCache>
                <c:ptCount val="28"/>
                <c:pt idx="0">
                  <c:v>UK</c:v>
                </c:pt>
                <c:pt idx="1">
                  <c:v>LT</c:v>
                </c:pt>
                <c:pt idx="2">
                  <c:v>SK</c:v>
                </c:pt>
                <c:pt idx="3">
                  <c:v>MT</c:v>
                </c:pt>
                <c:pt idx="4">
                  <c:v>EE</c:v>
                </c:pt>
                <c:pt idx="5">
                  <c:v>RO</c:v>
                </c:pt>
                <c:pt idx="6">
                  <c:v>SE</c:v>
                </c:pt>
                <c:pt idx="7">
                  <c:v>CZ</c:v>
                </c:pt>
                <c:pt idx="8">
                  <c:v>EL</c:v>
                </c:pt>
                <c:pt idx="9">
                  <c:v>BG</c:v>
                </c:pt>
                <c:pt idx="10">
                  <c:v>FI</c:v>
                </c:pt>
                <c:pt idx="11">
                  <c:v>PT</c:v>
                </c:pt>
                <c:pt idx="12">
                  <c:v>LU</c:v>
                </c:pt>
                <c:pt idx="13">
                  <c:v>CY</c:v>
                </c:pt>
                <c:pt idx="14">
                  <c:v>ES</c:v>
                </c:pt>
                <c:pt idx="15">
                  <c:v>DK</c:v>
                </c:pt>
                <c:pt idx="16">
                  <c:v>EU</c:v>
                </c:pt>
                <c:pt idx="17">
                  <c:v>AT</c:v>
                </c:pt>
                <c:pt idx="18">
                  <c:v>LV</c:v>
                </c:pt>
                <c:pt idx="19">
                  <c:v>IE</c:v>
                </c:pt>
                <c:pt idx="20">
                  <c:v>BE</c:v>
                </c:pt>
                <c:pt idx="21">
                  <c:v>HU</c:v>
                </c:pt>
                <c:pt idx="22">
                  <c:v>DE</c:v>
                </c:pt>
                <c:pt idx="23">
                  <c:v>PL</c:v>
                </c:pt>
                <c:pt idx="24">
                  <c:v>FR</c:v>
                </c:pt>
                <c:pt idx="25">
                  <c:v>IT</c:v>
                </c:pt>
                <c:pt idx="26">
                  <c:v>NL</c:v>
                </c:pt>
                <c:pt idx="27">
                  <c:v>SI</c:v>
                </c:pt>
              </c:strCache>
            </c:strRef>
          </c:cat>
          <c:val>
            <c:numRef>
              <c:f>'Table of scores 2003-13'!$K$203:$K$230</c:f>
              <c:numCache>
                <c:formatCode>0.0</c:formatCode>
                <c:ptCount val="28"/>
                <c:pt idx="0">
                  <c:v>-17.474486841560296</c:v>
                </c:pt>
                <c:pt idx="1">
                  <c:v>-9.2953395346864411</c:v>
                </c:pt>
                <c:pt idx="2">
                  <c:v>-1.623515763704269</c:v>
                </c:pt>
                <c:pt idx="3">
                  <c:v>-1.1727260022336736</c:v>
                </c:pt>
                <c:pt idx="4">
                  <c:v>2.2006445444376475</c:v>
                </c:pt>
                <c:pt idx="5">
                  <c:v>2.6814693561474243</c:v>
                </c:pt>
                <c:pt idx="6">
                  <c:v>3.212601515392933</c:v>
                </c:pt>
                <c:pt idx="7">
                  <c:v>3.2602912365072783</c:v>
                </c:pt>
                <c:pt idx="8">
                  <c:v>4.1132731960976727</c:v>
                </c:pt>
                <c:pt idx="9">
                  <c:v>4.6459352465787376</c:v>
                </c:pt>
                <c:pt idx="10">
                  <c:v>4.7776859132794556</c:v>
                </c:pt>
                <c:pt idx="11">
                  <c:v>4.8228620890073906</c:v>
                </c:pt>
                <c:pt idx="12">
                  <c:v>5.1958539371864347</c:v>
                </c:pt>
                <c:pt idx="13">
                  <c:v>5.2454288053156368</c:v>
                </c:pt>
                <c:pt idx="14">
                  <c:v>6.3277337032199625</c:v>
                </c:pt>
                <c:pt idx="15">
                  <c:v>6.53710505508203</c:v>
                </c:pt>
                <c:pt idx="16">
                  <c:v>7.4169620803210279</c:v>
                </c:pt>
                <c:pt idx="17">
                  <c:v>7.810708449597545</c:v>
                </c:pt>
                <c:pt idx="18">
                  <c:v>9.0101195476832601</c:v>
                </c:pt>
                <c:pt idx="19">
                  <c:v>11.510595229393815</c:v>
                </c:pt>
                <c:pt idx="20">
                  <c:v>11.520039463084537</c:v>
                </c:pt>
                <c:pt idx="21">
                  <c:v>11.752712115209469</c:v>
                </c:pt>
                <c:pt idx="22">
                  <c:v>15.746115909687113</c:v>
                </c:pt>
                <c:pt idx="23">
                  <c:v>17.959829509235657</c:v>
                </c:pt>
                <c:pt idx="24">
                  <c:v>22.415854819885418</c:v>
                </c:pt>
                <c:pt idx="25">
                  <c:v>23.630936936114708</c:v>
                </c:pt>
                <c:pt idx="26">
                  <c:v>37.056695009833959</c:v>
                </c:pt>
                <c:pt idx="27">
                  <c:v>42.281618861676634</c:v>
                </c:pt>
              </c:numCache>
            </c:numRef>
          </c:val>
        </c:ser>
        <c:dLbls>
          <c:showLegendKey val="0"/>
          <c:showVal val="0"/>
          <c:showCatName val="0"/>
          <c:showSerName val="0"/>
          <c:showPercent val="0"/>
          <c:showBubbleSize val="0"/>
        </c:dLbls>
        <c:gapWidth val="150"/>
        <c:axId val="79914880"/>
        <c:axId val="79916416"/>
      </c:barChart>
      <c:catAx>
        <c:axId val="79914880"/>
        <c:scaling>
          <c:orientation val="minMax"/>
        </c:scaling>
        <c:delete val="0"/>
        <c:axPos val="b"/>
        <c:majorTickMark val="out"/>
        <c:minorTickMark val="none"/>
        <c:tickLblPos val="nextTo"/>
        <c:txPr>
          <a:bodyPr/>
          <a:lstStyle/>
          <a:p>
            <a:pPr>
              <a:defRPr sz="1200">
                <a:latin typeface="Myriad Pro" pitchFamily="34" charset="0"/>
              </a:defRPr>
            </a:pPr>
            <a:endParaRPr lang="en-US"/>
          </a:p>
        </c:txPr>
        <c:crossAx val="79916416"/>
        <c:crosses val="autoZero"/>
        <c:auto val="1"/>
        <c:lblAlgn val="ctr"/>
        <c:lblOffset val="100"/>
        <c:noMultiLvlLbl val="0"/>
      </c:catAx>
      <c:valAx>
        <c:axId val="79916416"/>
        <c:scaling>
          <c:orientation val="minMax"/>
        </c:scaling>
        <c:delete val="0"/>
        <c:axPos val="l"/>
        <c:majorGridlines/>
        <c:numFmt formatCode="0" sourceLinked="0"/>
        <c:majorTickMark val="out"/>
        <c:minorTickMark val="none"/>
        <c:tickLblPos val="nextTo"/>
        <c:txPr>
          <a:bodyPr/>
          <a:lstStyle/>
          <a:p>
            <a:pPr>
              <a:defRPr sz="1600">
                <a:latin typeface="Myriad Pro" pitchFamily="34" charset="0"/>
              </a:defRPr>
            </a:pPr>
            <a:endParaRPr lang="en-US"/>
          </a:p>
        </c:txPr>
        <c:crossAx val="79914880"/>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US" sz="2000" dirty="0" smtClean="0">
                <a:latin typeface="Myriad Pro" pitchFamily="34" charset="0"/>
              </a:rPr>
              <a:t>Evolution</a:t>
            </a:r>
            <a:r>
              <a:rPr lang="en-US" sz="2000" baseline="0" dirty="0" smtClean="0">
                <a:latin typeface="Myriad Pro" pitchFamily="34" charset="0"/>
              </a:rPr>
              <a:t> of the score of the Gender Equality Index in the domain of </a:t>
            </a:r>
            <a:r>
              <a:rPr lang="en-US" sz="2000" i="1" baseline="0" dirty="0" smtClean="0">
                <a:latin typeface="Myriad Pro" pitchFamily="34" charset="0"/>
              </a:rPr>
              <a:t>power</a:t>
            </a:r>
            <a:r>
              <a:rPr lang="en-US" sz="2000" baseline="0" dirty="0" smtClean="0">
                <a:latin typeface="Myriad Pro" pitchFamily="34" charset="0"/>
              </a:rPr>
              <a:t> on average in the EU-28 between 2004 and 2013</a:t>
            </a:r>
            <a:endParaRPr lang="en-US" sz="2000" dirty="0">
              <a:latin typeface="Myriad Pro" pitchFamily="34" charset="0"/>
            </a:endParaRPr>
          </a:p>
        </c:rich>
      </c:tx>
      <c:layout/>
      <c:overlay val="0"/>
    </c:title>
    <c:autoTitleDeleted val="0"/>
    <c:plotArea>
      <c:layout/>
      <c:areaChart>
        <c:grouping val="standard"/>
        <c:varyColors val="0"/>
        <c:ser>
          <c:idx val="0"/>
          <c:order val="0"/>
          <c:tx>
            <c:strRef>
              <c:f>'Table of scores 2003-13'!$A$39</c:f>
              <c:strCache>
                <c:ptCount val="1"/>
                <c:pt idx="0">
                  <c:v>Power</c:v>
                </c:pt>
              </c:strCache>
            </c:strRef>
          </c:tx>
          <c:spPr>
            <a:solidFill>
              <a:srgbClr val="F16661"/>
            </a:solidFill>
            <a:ln>
              <a:prstDash val="dash"/>
            </a:ln>
          </c:spPr>
          <c:dLbls>
            <c:dLbl>
              <c:idx val="0"/>
              <c:layout>
                <c:manualLayout>
                  <c:x val="2.8021289430977037E-2"/>
                  <c:y val="-0.1334686536330798"/>
                </c:manualLayout>
              </c:layout>
              <c:showLegendKey val="0"/>
              <c:showVal val="1"/>
              <c:showCatName val="0"/>
              <c:showSerName val="0"/>
              <c:showPercent val="0"/>
              <c:showBubbleSize val="0"/>
            </c:dLbl>
            <c:dLbl>
              <c:idx val="1"/>
              <c:layout>
                <c:manualLayout>
                  <c:x val="-3.2966222859972982E-3"/>
                  <c:y val="-0.14300212889258559"/>
                </c:manualLayout>
              </c:layout>
              <c:showLegendKey val="0"/>
              <c:showVal val="1"/>
              <c:showCatName val="0"/>
              <c:showSerName val="0"/>
              <c:showPercent val="0"/>
              <c:showBubbleSize val="0"/>
            </c:dLbl>
            <c:dLbl>
              <c:idx val="2"/>
              <c:layout>
                <c:manualLayout>
                  <c:x val="1.6483111429986491E-3"/>
                  <c:y val="-0.13108528481820347"/>
                </c:manualLayout>
              </c:layout>
              <c:showLegendKey val="0"/>
              <c:showVal val="1"/>
              <c:showCatName val="0"/>
              <c:showSerName val="0"/>
              <c:showPercent val="0"/>
              <c:showBubbleSize val="0"/>
            </c:dLbl>
            <c:dLbl>
              <c:idx val="3"/>
              <c:layout>
                <c:manualLayout>
                  <c:x val="0"/>
                  <c:y val="-0.15015223533721486"/>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strRef>
              <c:f>'Table of scores 2003-13'!$B$38:$E$38</c:f>
              <c:strCache>
                <c:ptCount val="4"/>
                <c:pt idx="0">
                  <c:v>2004*</c:v>
                </c:pt>
                <c:pt idx="1">
                  <c:v>2007</c:v>
                </c:pt>
                <c:pt idx="2">
                  <c:v>2010</c:v>
                </c:pt>
                <c:pt idx="3">
                  <c:v>2013</c:v>
                </c:pt>
              </c:strCache>
            </c:strRef>
          </c:cat>
          <c:val>
            <c:numRef>
              <c:f>'Table of scores 2003-13'!$B$39:$E$39</c:f>
              <c:numCache>
                <c:formatCode>0.0</c:formatCode>
                <c:ptCount val="4"/>
                <c:pt idx="0">
                  <c:v>26.706616760537415</c:v>
                </c:pt>
                <c:pt idx="1">
                  <c:v>31.94651022172345</c:v>
                </c:pt>
                <c:pt idx="2">
                  <c:v>27.626603362758281</c:v>
                </c:pt>
                <c:pt idx="3">
                  <c:v>34.123578840858443</c:v>
                </c:pt>
              </c:numCache>
            </c:numRef>
          </c:val>
        </c:ser>
        <c:dLbls>
          <c:showLegendKey val="0"/>
          <c:showVal val="0"/>
          <c:showCatName val="0"/>
          <c:showSerName val="0"/>
          <c:showPercent val="0"/>
          <c:showBubbleSize val="0"/>
        </c:dLbls>
        <c:axId val="81289600"/>
        <c:axId val="81291136"/>
      </c:areaChart>
      <c:catAx>
        <c:axId val="81289600"/>
        <c:scaling>
          <c:orientation val="minMax"/>
        </c:scaling>
        <c:delete val="0"/>
        <c:axPos val="b"/>
        <c:numFmt formatCode="General" sourceLinked="1"/>
        <c:majorTickMark val="none"/>
        <c:minorTickMark val="none"/>
        <c:tickLblPos val="nextTo"/>
        <c:txPr>
          <a:bodyPr/>
          <a:lstStyle/>
          <a:p>
            <a:pPr>
              <a:defRPr sz="1600">
                <a:latin typeface="Myriad Pro" pitchFamily="34" charset="0"/>
              </a:defRPr>
            </a:pPr>
            <a:endParaRPr lang="en-US"/>
          </a:p>
        </c:txPr>
        <c:crossAx val="81291136"/>
        <c:crosses val="autoZero"/>
        <c:auto val="1"/>
        <c:lblAlgn val="ctr"/>
        <c:lblOffset val="100"/>
        <c:noMultiLvlLbl val="0"/>
      </c:catAx>
      <c:valAx>
        <c:axId val="81291136"/>
        <c:scaling>
          <c:orientation val="minMax"/>
          <c:max val="100"/>
        </c:scaling>
        <c:delete val="0"/>
        <c:axPos val="l"/>
        <c:majorGridlines/>
        <c:numFmt formatCode="0" sourceLinked="0"/>
        <c:majorTickMark val="none"/>
        <c:minorTickMark val="none"/>
        <c:tickLblPos val="nextTo"/>
        <c:txPr>
          <a:bodyPr/>
          <a:lstStyle/>
          <a:p>
            <a:pPr>
              <a:defRPr sz="1600">
                <a:latin typeface="Myriad Pro" pitchFamily="34" charset="0"/>
              </a:defRPr>
            </a:pPr>
            <a:endParaRPr lang="en-US"/>
          </a:p>
        </c:txPr>
        <c:crossAx val="81289600"/>
        <c:crosses val="autoZero"/>
        <c:crossBetween val="midCat"/>
        <c:majorUnit val="25"/>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GB" sz="2000" b="1" i="0" baseline="0" dirty="0" smtClean="0">
                <a:effectLst/>
                <a:latin typeface="Myriad Pro" pitchFamily="34" charset="0"/>
              </a:rPr>
              <a:t>Evolution of the score of the Gender Equality Index in the domain of </a:t>
            </a:r>
            <a:r>
              <a:rPr lang="en-GB" sz="2000" b="1" i="1" baseline="0" dirty="0" smtClean="0">
                <a:effectLst/>
                <a:latin typeface="Myriad Pro" pitchFamily="34" charset="0"/>
              </a:rPr>
              <a:t>power</a:t>
            </a:r>
            <a:r>
              <a:rPr lang="en-GB" sz="2000" b="1" i="0" baseline="0" dirty="0" smtClean="0">
                <a:effectLst/>
                <a:latin typeface="Myriad Pro" pitchFamily="34" charset="0"/>
              </a:rPr>
              <a:t> and its subdomain </a:t>
            </a:r>
            <a:r>
              <a:rPr lang="en-GB" sz="2000" b="1" i="1" baseline="0" dirty="0" smtClean="0">
                <a:effectLst/>
                <a:latin typeface="Myriad Pro" pitchFamily="34" charset="0"/>
              </a:rPr>
              <a:t>political decision-making</a:t>
            </a:r>
            <a:r>
              <a:rPr lang="en-GB" sz="2000" b="1" i="0" baseline="0" dirty="0" smtClean="0">
                <a:effectLst/>
                <a:latin typeface="Myriad Pro" pitchFamily="34" charset="0"/>
              </a:rPr>
              <a:t> on average in the EU-28, 2004-2013</a:t>
            </a:r>
            <a:endParaRPr lang="en-GB" sz="2000" b="1" i="0" baseline="0" dirty="0">
              <a:effectLst/>
              <a:latin typeface="Myriad Pro" pitchFamily="34" charset="0"/>
            </a:endParaRPr>
          </a:p>
        </c:rich>
      </c:tx>
      <c:layout>
        <c:manualLayout>
          <c:xMode val="edge"/>
          <c:yMode val="edge"/>
          <c:x val="0.1594232111572062"/>
          <c:y val="0"/>
        </c:manualLayout>
      </c:layout>
      <c:overlay val="0"/>
    </c:title>
    <c:autoTitleDeleted val="0"/>
    <c:plotArea>
      <c:layout/>
      <c:areaChart>
        <c:grouping val="standard"/>
        <c:varyColors val="0"/>
        <c:ser>
          <c:idx val="1"/>
          <c:order val="0"/>
          <c:tx>
            <c:strRef>
              <c:f>'Table of scores 2003-13'!$A$40</c:f>
              <c:strCache>
                <c:ptCount val="1"/>
                <c:pt idx="0">
                  <c:v>Political decision-making</c:v>
                </c:pt>
              </c:strCache>
            </c:strRef>
          </c:tx>
          <c:spPr>
            <a:solidFill>
              <a:srgbClr val="FBCECD"/>
            </a:solidFill>
          </c:spPr>
          <c:dLbls>
            <c:dLbl>
              <c:idx val="0"/>
              <c:layout>
                <c:manualLayout>
                  <c:x val="2.197370866767645E-2"/>
                  <c:y val="-0.14672487737625625"/>
                </c:manualLayout>
              </c:layout>
              <c:showLegendKey val="0"/>
              <c:showVal val="1"/>
              <c:showCatName val="0"/>
              <c:showSerName val="0"/>
              <c:showPercent val="0"/>
              <c:showBubbleSize val="0"/>
            </c:dLbl>
            <c:dLbl>
              <c:idx val="1"/>
              <c:layout>
                <c:manualLayout>
                  <c:x val="-7.8477530955987328E-3"/>
                  <c:y val="-0.16069867522161399"/>
                </c:manualLayout>
              </c:layout>
              <c:showLegendKey val="0"/>
              <c:showVal val="1"/>
              <c:showCatName val="0"/>
              <c:showSerName val="0"/>
              <c:showPercent val="0"/>
              <c:showBubbleSize val="0"/>
            </c:dLbl>
            <c:dLbl>
              <c:idx val="2"/>
              <c:layout>
                <c:manualLayout>
                  <c:x val="0"/>
                  <c:y val="-0.16069867522161399"/>
                </c:manualLayout>
              </c:layout>
              <c:showLegendKey val="0"/>
              <c:showVal val="1"/>
              <c:showCatName val="0"/>
              <c:showSerName val="0"/>
              <c:showPercent val="0"/>
              <c:showBubbleSize val="0"/>
            </c:dLbl>
            <c:dLbl>
              <c:idx val="3"/>
              <c:layout>
                <c:manualLayout>
                  <c:x val="-1.8834607429436958E-2"/>
                  <c:y val="-0.16535660783673331"/>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strRef>
              <c:f>'Table of scores 2003-13'!$B$38:$E$38</c:f>
              <c:strCache>
                <c:ptCount val="4"/>
                <c:pt idx="0">
                  <c:v>2004*</c:v>
                </c:pt>
                <c:pt idx="1">
                  <c:v>2007</c:v>
                </c:pt>
                <c:pt idx="2">
                  <c:v>2010</c:v>
                </c:pt>
                <c:pt idx="3">
                  <c:v>2013</c:v>
                </c:pt>
              </c:strCache>
            </c:strRef>
          </c:cat>
          <c:val>
            <c:numRef>
              <c:f>'Table of scores 2003-13'!$B$40:$E$40</c:f>
              <c:numCache>
                <c:formatCode>0.0</c:formatCode>
                <c:ptCount val="4"/>
                <c:pt idx="0">
                  <c:v>32.548995035346884</c:v>
                </c:pt>
                <c:pt idx="1">
                  <c:v>40.141467525595253</c:v>
                </c:pt>
                <c:pt idx="2">
                  <c:v>40.502995287964694</c:v>
                </c:pt>
                <c:pt idx="3">
                  <c:v>41.04260098773517</c:v>
                </c:pt>
              </c:numCache>
            </c:numRef>
          </c:val>
        </c:ser>
        <c:dLbls>
          <c:showLegendKey val="0"/>
          <c:showVal val="0"/>
          <c:showCatName val="0"/>
          <c:showSerName val="0"/>
          <c:showPercent val="0"/>
          <c:showBubbleSize val="0"/>
        </c:dLbls>
        <c:axId val="81412480"/>
        <c:axId val="81414016"/>
      </c:areaChart>
      <c:lineChart>
        <c:grouping val="standard"/>
        <c:varyColors val="0"/>
        <c:ser>
          <c:idx val="0"/>
          <c:order val="1"/>
          <c:tx>
            <c:strRef>
              <c:f>'Table of scores 2003-13'!$A$39</c:f>
              <c:strCache>
                <c:ptCount val="1"/>
                <c:pt idx="0">
                  <c:v>Power</c:v>
                </c:pt>
              </c:strCache>
            </c:strRef>
          </c:tx>
          <c:spPr>
            <a:ln>
              <a:solidFill>
                <a:srgbClr val="F16661"/>
              </a:solidFill>
              <a:prstDash val="dash"/>
            </a:ln>
          </c:spPr>
          <c:marker>
            <c:symbol val="none"/>
          </c:marker>
          <c:cat>
            <c:strRef>
              <c:f>'Table of scores 2003-13'!$B$38:$E$38</c:f>
              <c:strCache>
                <c:ptCount val="4"/>
                <c:pt idx="0">
                  <c:v>2004*</c:v>
                </c:pt>
                <c:pt idx="1">
                  <c:v>2007</c:v>
                </c:pt>
                <c:pt idx="2">
                  <c:v>2010</c:v>
                </c:pt>
                <c:pt idx="3">
                  <c:v>2013</c:v>
                </c:pt>
              </c:strCache>
            </c:strRef>
          </c:cat>
          <c:val>
            <c:numRef>
              <c:f>'Table of scores 2003-13'!$B$39:$E$39</c:f>
              <c:numCache>
                <c:formatCode>0.0</c:formatCode>
                <c:ptCount val="4"/>
                <c:pt idx="0">
                  <c:v>26.706616760537415</c:v>
                </c:pt>
                <c:pt idx="1">
                  <c:v>31.94651022172345</c:v>
                </c:pt>
                <c:pt idx="2">
                  <c:v>27.626603362758281</c:v>
                </c:pt>
                <c:pt idx="3">
                  <c:v>34.123578840858443</c:v>
                </c:pt>
              </c:numCache>
            </c:numRef>
          </c:val>
          <c:smooth val="0"/>
        </c:ser>
        <c:dLbls>
          <c:showLegendKey val="0"/>
          <c:showVal val="0"/>
          <c:showCatName val="0"/>
          <c:showSerName val="0"/>
          <c:showPercent val="0"/>
          <c:showBubbleSize val="0"/>
        </c:dLbls>
        <c:marker val="1"/>
        <c:smooth val="0"/>
        <c:axId val="81412480"/>
        <c:axId val="81414016"/>
      </c:lineChart>
      <c:catAx>
        <c:axId val="81412480"/>
        <c:scaling>
          <c:orientation val="minMax"/>
        </c:scaling>
        <c:delete val="0"/>
        <c:axPos val="b"/>
        <c:numFmt formatCode="General" sourceLinked="1"/>
        <c:majorTickMark val="none"/>
        <c:minorTickMark val="none"/>
        <c:tickLblPos val="nextTo"/>
        <c:txPr>
          <a:bodyPr/>
          <a:lstStyle/>
          <a:p>
            <a:pPr>
              <a:defRPr sz="1600">
                <a:latin typeface="Myriad Pro" pitchFamily="34" charset="0"/>
              </a:defRPr>
            </a:pPr>
            <a:endParaRPr lang="en-US"/>
          </a:p>
        </c:txPr>
        <c:crossAx val="81414016"/>
        <c:crosses val="autoZero"/>
        <c:auto val="1"/>
        <c:lblAlgn val="ctr"/>
        <c:lblOffset val="100"/>
        <c:tickMarkSkip val="1"/>
        <c:noMultiLvlLbl val="0"/>
      </c:catAx>
      <c:valAx>
        <c:axId val="81414016"/>
        <c:scaling>
          <c:orientation val="minMax"/>
          <c:max val="100"/>
        </c:scaling>
        <c:delete val="0"/>
        <c:axPos val="l"/>
        <c:majorGridlines/>
        <c:numFmt formatCode="0" sourceLinked="0"/>
        <c:majorTickMark val="none"/>
        <c:minorTickMark val="none"/>
        <c:tickLblPos val="nextTo"/>
        <c:txPr>
          <a:bodyPr/>
          <a:lstStyle/>
          <a:p>
            <a:pPr>
              <a:defRPr sz="1600">
                <a:latin typeface="Myriad Pro" pitchFamily="34" charset="0"/>
              </a:defRPr>
            </a:pPr>
            <a:endParaRPr lang="en-US"/>
          </a:p>
        </c:txPr>
        <c:crossAx val="81412480"/>
        <c:crosses val="autoZero"/>
        <c:crossBetween val="midCat"/>
        <c:majorUnit val="25"/>
      </c:valAx>
    </c:plotArea>
    <c:legend>
      <c:legendPos val="b"/>
      <c:layout/>
      <c:overlay val="0"/>
      <c:txPr>
        <a:bodyPr/>
        <a:lstStyle/>
        <a:p>
          <a:pPr>
            <a:defRPr sz="1600">
              <a:latin typeface="Myriad Pro" pitchFamily="34" charset="0"/>
            </a:defRPr>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US" sz="2000" b="1" i="0" baseline="0" dirty="0">
                <a:effectLst/>
                <a:latin typeface="Myriad Pro" pitchFamily="34" charset="0"/>
              </a:rPr>
              <a:t>Evolution of the score of the Gender Equality Index in the domain of </a:t>
            </a:r>
            <a:r>
              <a:rPr lang="en-US" sz="2000" b="1" i="1" baseline="0" dirty="0">
                <a:effectLst/>
                <a:latin typeface="Myriad Pro" pitchFamily="34" charset="0"/>
              </a:rPr>
              <a:t>power</a:t>
            </a:r>
            <a:r>
              <a:rPr lang="en-US" sz="2000" b="1" i="0" baseline="0" dirty="0">
                <a:effectLst/>
                <a:latin typeface="Myriad Pro" pitchFamily="34" charset="0"/>
              </a:rPr>
              <a:t> </a:t>
            </a:r>
            <a:r>
              <a:rPr lang="en-US" sz="2000" b="1" i="0" baseline="0" dirty="0" smtClean="0">
                <a:effectLst/>
                <a:latin typeface="Myriad Pro" pitchFamily="34" charset="0"/>
              </a:rPr>
              <a:t>and its subdomain </a:t>
            </a:r>
            <a:r>
              <a:rPr lang="en-US" sz="2000" b="1" i="1" baseline="0" dirty="0" smtClean="0">
                <a:effectLst/>
                <a:latin typeface="Myriad Pro" pitchFamily="34" charset="0"/>
              </a:rPr>
              <a:t>economic decision-making</a:t>
            </a:r>
            <a:r>
              <a:rPr lang="en-US" sz="2000" b="1" i="0" baseline="0" dirty="0" smtClean="0">
                <a:effectLst/>
                <a:latin typeface="Myriad Pro" pitchFamily="34" charset="0"/>
              </a:rPr>
              <a:t> on </a:t>
            </a:r>
            <a:r>
              <a:rPr lang="en-US" sz="2000" b="1" i="0" baseline="0" dirty="0">
                <a:effectLst/>
                <a:latin typeface="Myriad Pro" pitchFamily="34" charset="0"/>
              </a:rPr>
              <a:t>average in the </a:t>
            </a:r>
            <a:r>
              <a:rPr lang="en-US" sz="2000" b="1" i="0" baseline="0" dirty="0" smtClean="0">
                <a:effectLst/>
                <a:latin typeface="Myriad Pro" pitchFamily="34" charset="0"/>
              </a:rPr>
              <a:t>EU-28, 2004-2013</a:t>
            </a:r>
            <a:endParaRPr lang="en-US" sz="2000" dirty="0">
              <a:effectLst/>
              <a:latin typeface="Myriad Pro" pitchFamily="34" charset="0"/>
            </a:endParaRPr>
          </a:p>
        </c:rich>
      </c:tx>
      <c:layout>
        <c:manualLayout>
          <c:xMode val="edge"/>
          <c:yMode val="edge"/>
          <c:x val="0.1594232111572062"/>
          <c:y val="0"/>
        </c:manualLayout>
      </c:layout>
      <c:overlay val="0"/>
    </c:title>
    <c:autoTitleDeleted val="0"/>
    <c:plotArea>
      <c:layout/>
      <c:areaChart>
        <c:grouping val="standard"/>
        <c:varyColors val="0"/>
        <c:ser>
          <c:idx val="2"/>
          <c:order val="1"/>
          <c:tx>
            <c:strRef>
              <c:f>'Table of scores 2003-13'!$A$41</c:f>
              <c:strCache>
                <c:ptCount val="1"/>
                <c:pt idx="0">
                  <c:v>Economic decision-making</c:v>
                </c:pt>
              </c:strCache>
            </c:strRef>
          </c:tx>
          <c:spPr>
            <a:solidFill>
              <a:srgbClr val="F5918F"/>
            </a:solidFill>
          </c:spPr>
          <c:dLbls>
            <c:dLbl>
              <c:idx val="0"/>
              <c:layout>
                <c:manualLayout>
                  <c:x val="2.3543259286796198E-2"/>
                  <c:y val="-5.1237258766311702E-2"/>
                </c:manualLayout>
              </c:layout>
              <c:showLegendKey val="0"/>
              <c:showVal val="1"/>
              <c:showCatName val="0"/>
              <c:showSerName val="0"/>
              <c:showPercent val="0"/>
              <c:showBubbleSize val="0"/>
            </c:dLbl>
            <c:dLbl>
              <c:idx val="1"/>
              <c:layout>
                <c:manualLayout>
                  <c:x val="-1.5695506191197466E-3"/>
                  <c:y val="-5.8224157688990572E-2"/>
                </c:manualLayout>
              </c:layout>
              <c:showLegendKey val="0"/>
              <c:showVal val="1"/>
              <c:showCatName val="0"/>
              <c:showSerName val="0"/>
              <c:showPercent val="0"/>
              <c:showBubbleSize val="0"/>
            </c:dLbl>
            <c:dLbl>
              <c:idx val="2"/>
              <c:layout>
                <c:manualLayout>
                  <c:x val="0"/>
                  <c:y val="-4.1921393536073215E-2"/>
                </c:manualLayout>
              </c:layout>
              <c:showLegendKey val="0"/>
              <c:showVal val="1"/>
              <c:showCatName val="0"/>
              <c:showSerName val="0"/>
              <c:showPercent val="0"/>
              <c:showBubbleSize val="0"/>
            </c:dLbl>
            <c:dLbl>
              <c:idx val="3"/>
              <c:layout>
                <c:manualLayout>
                  <c:x val="-2.5112809905915946E-2"/>
                  <c:y val="-5.3566225073871328E-2"/>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strRef>
              <c:f>'Table of scores 2003-13'!$B$38:$E$38</c:f>
              <c:strCache>
                <c:ptCount val="4"/>
                <c:pt idx="0">
                  <c:v>2004*</c:v>
                </c:pt>
                <c:pt idx="1">
                  <c:v>2007</c:v>
                </c:pt>
                <c:pt idx="2">
                  <c:v>2010</c:v>
                </c:pt>
                <c:pt idx="3">
                  <c:v>2013</c:v>
                </c:pt>
              </c:strCache>
            </c:strRef>
          </c:cat>
          <c:val>
            <c:numRef>
              <c:f>'Table of scores 2003-13'!$B$41:$E$41</c:f>
              <c:numCache>
                <c:formatCode>0.0</c:formatCode>
                <c:ptCount val="4"/>
                <c:pt idx="0">
                  <c:v>21.912915529946922</c:v>
                </c:pt>
                <c:pt idx="1">
                  <c:v>25.42456911162833</c:v>
                </c:pt>
                <c:pt idx="2">
                  <c:v>18.843772119489586</c:v>
                </c:pt>
                <c:pt idx="3">
                  <c:v>28.370975642022472</c:v>
                </c:pt>
              </c:numCache>
            </c:numRef>
          </c:val>
        </c:ser>
        <c:dLbls>
          <c:showLegendKey val="0"/>
          <c:showVal val="0"/>
          <c:showCatName val="0"/>
          <c:showSerName val="0"/>
          <c:showPercent val="0"/>
          <c:showBubbleSize val="0"/>
        </c:dLbls>
        <c:axId val="87827584"/>
        <c:axId val="87829120"/>
      </c:areaChart>
      <c:lineChart>
        <c:grouping val="standard"/>
        <c:varyColors val="0"/>
        <c:ser>
          <c:idx val="0"/>
          <c:order val="0"/>
          <c:tx>
            <c:strRef>
              <c:f>'Table of scores 2003-13'!$A$39</c:f>
              <c:strCache>
                <c:ptCount val="1"/>
                <c:pt idx="0">
                  <c:v>Power</c:v>
                </c:pt>
              </c:strCache>
            </c:strRef>
          </c:tx>
          <c:spPr>
            <a:ln>
              <a:solidFill>
                <a:srgbClr val="F16661"/>
              </a:solidFill>
              <a:prstDash val="dash"/>
            </a:ln>
          </c:spPr>
          <c:marker>
            <c:symbol val="none"/>
          </c:marker>
          <c:cat>
            <c:strRef>
              <c:f>'Table of scores 2003-13'!$B$38:$E$38</c:f>
              <c:strCache>
                <c:ptCount val="4"/>
                <c:pt idx="0">
                  <c:v>2004*</c:v>
                </c:pt>
                <c:pt idx="1">
                  <c:v>2007</c:v>
                </c:pt>
                <c:pt idx="2">
                  <c:v>2010</c:v>
                </c:pt>
                <c:pt idx="3">
                  <c:v>2013</c:v>
                </c:pt>
              </c:strCache>
            </c:strRef>
          </c:cat>
          <c:val>
            <c:numRef>
              <c:f>'Table of scores 2003-13'!$B$39:$E$39</c:f>
              <c:numCache>
                <c:formatCode>0.0</c:formatCode>
                <c:ptCount val="4"/>
                <c:pt idx="0">
                  <c:v>26.706616760537415</c:v>
                </c:pt>
                <c:pt idx="1">
                  <c:v>31.94651022172345</c:v>
                </c:pt>
                <c:pt idx="2">
                  <c:v>27.626603362758281</c:v>
                </c:pt>
                <c:pt idx="3">
                  <c:v>34.123578840858443</c:v>
                </c:pt>
              </c:numCache>
            </c:numRef>
          </c:val>
          <c:smooth val="0"/>
        </c:ser>
        <c:dLbls>
          <c:showLegendKey val="0"/>
          <c:showVal val="0"/>
          <c:showCatName val="0"/>
          <c:showSerName val="0"/>
          <c:showPercent val="0"/>
          <c:showBubbleSize val="0"/>
        </c:dLbls>
        <c:marker val="1"/>
        <c:smooth val="0"/>
        <c:axId val="87827584"/>
        <c:axId val="87829120"/>
      </c:lineChart>
      <c:catAx>
        <c:axId val="87827584"/>
        <c:scaling>
          <c:orientation val="minMax"/>
        </c:scaling>
        <c:delete val="0"/>
        <c:axPos val="b"/>
        <c:numFmt formatCode="General" sourceLinked="1"/>
        <c:majorTickMark val="none"/>
        <c:minorTickMark val="none"/>
        <c:tickLblPos val="nextTo"/>
        <c:txPr>
          <a:bodyPr/>
          <a:lstStyle/>
          <a:p>
            <a:pPr>
              <a:defRPr sz="1600">
                <a:latin typeface="Myriad Pro" pitchFamily="34" charset="0"/>
              </a:defRPr>
            </a:pPr>
            <a:endParaRPr lang="en-US"/>
          </a:p>
        </c:txPr>
        <c:crossAx val="87829120"/>
        <c:crosses val="autoZero"/>
        <c:auto val="1"/>
        <c:lblAlgn val="ctr"/>
        <c:lblOffset val="100"/>
        <c:tickMarkSkip val="1"/>
        <c:noMultiLvlLbl val="0"/>
      </c:catAx>
      <c:valAx>
        <c:axId val="87829120"/>
        <c:scaling>
          <c:orientation val="minMax"/>
          <c:max val="100"/>
        </c:scaling>
        <c:delete val="0"/>
        <c:axPos val="l"/>
        <c:majorGridlines/>
        <c:numFmt formatCode="0" sourceLinked="0"/>
        <c:majorTickMark val="none"/>
        <c:minorTickMark val="none"/>
        <c:tickLblPos val="nextTo"/>
        <c:txPr>
          <a:bodyPr/>
          <a:lstStyle/>
          <a:p>
            <a:pPr>
              <a:defRPr sz="1600">
                <a:latin typeface="Myriad Pro" pitchFamily="34" charset="0"/>
              </a:defRPr>
            </a:pPr>
            <a:endParaRPr lang="en-US"/>
          </a:p>
        </c:txPr>
        <c:crossAx val="87827584"/>
        <c:crosses val="autoZero"/>
        <c:crossBetween val="midCat"/>
        <c:majorUnit val="25"/>
      </c:valAx>
    </c:plotArea>
    <c:legend>
      <c:legendPos val="b"/>
      <c:layout/>
      <c:overlay val="0"/>
      <c:txPr>
        <a:bodyPr/>
        <a:lstStyle/>
        <a:p>
          <a:pPr>
            <a:defRPr sz="1600">
              <a:latin typeface="Myriad Pro" pitchFamily="34" charset="0"/>
            </a:defRPr>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GB" sz="2000" b="1" i="0" baseline="0" dirty="0" smtClean="0">
                <a:effectLst/>
                <a:latin typeface="Myriad Pro" pitchFamily="34" charset="0"/>
              </a:rPr>
              <a:t>Evolution of the score of the Gender Equality Index in the domain of power and its subdomains on average in the EU-28, 2004-2013</a:t>
            </a:r>
          </a:p>
        </c:rich>
      </c:tx>
      <c:layout>
        <c:manualLayout>
          <c:xMode val="edge"/>
          <c:yMode val="edge"/>
          <c:x val="0.1594232111572062"/>
          <c:y val="0"/>
        </c:manualLayout>
      </c:layout>
      <c:overlay val="0"/>
    </c:title>
    <c:autoTitleDeleted val="0"/>
    <c:plotArea>
      <c:layout/>
      <c:areaChart>
        <c:grouping val="standard"/>
        <c:varyColors val="0"/>
        <c:ser>
          <c:idx val="1"/>
          <c:order val="0"/>
          <c:tx>
            <c:strRef>
              <c:f>'Table of scores 2003-13'!$A$40</c:f>
              <c:strCache>
                <c:ptCount val="1"/>
                <c:pt idx="0">
                  <c:v>Political decision-making</c:v>
                </c:pt>
              </c:strCache>
            </c:strRef>
          </c:tx>
          <c:spPr>
            <a:solidFill>
              <a:srgbClr val="FBCECD"/>
            </a:solidFill>
          </c:spPr>
          <c:dLbls>
            <c:dLbl>
              <c:idx val="0"/>
              <c:layout>
                <c:manualLayout>
                  <c:x val="2.197370866767645E-2"/>
                  <c:y val="-0.14672487737625625"/>
                </c:manualLayout>
              </c:layout>
              <c:showLegendKey val="0"/>
              <c:showVal val="1"/>
              <c:showCatName val="0"/>
              <c:showSerName val="0"/>
              <c:showPercent val="0"/>
              <c:showBubbleSize val="0"/>
            </c:dLbl>
            <c:dLbl>
              <c:idx val="1"/>
              <c:layout>
                <c:manualLayout>
                  <c:x val="-7.8477530955987328E-3"/>
                  <c:y val="-0.16069867522161399"/>
                </c:manualLayout>
              </c:layout>
              <c:showLegendKey val="0"/>
              <c:showVal val="1"/>
              <c:showCatName val="0"/>
              <c:showSerName val="0"/>
              <c:showPercent val="0"/>
              <c:showBubbleSize val="0"/>
            </c:dLbl>
            <c:dLbl>
              <c:idx val="2"/>
              <c:layout>
                <c:manualLayout>
                  <c:x val="0"/>
                  <c:y val="-0.16069867522161399"/>
                </c:manualLayout>
              </c:layout>
              <c:showLegendKey val="0"/>
              <c:showVal val="1"/>
              <c:showCatName val="0"/>
              <c:showSerName val="0"/>
              <c:showPercent val="0"/>
              <c:showBubbleSize val="0"/>
            </c:dLbl>
            <c:dLbl>
              <c:idx val="3"/>
              <c:layout>
                <c:manualLayout>
                  <c:x val="-1.8834607429436958E-2"/>
                  <c:y val="-0.16535660783673331"/>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strRef>
              <c:f>'Table of scores 2003-13'!$B$38:$E$38</c:f>
              <c:strCache>
                <c:ptCount val="4"/>
                <c:pt idx="0">
                  <c:v>2004*</c:v>
                </c:pt>
                <c:pt idx="1">
                  <c:v>2007</c:v>
                </c:pt>
                <c:pt idx="2">
                  <c:v>2010</c:v>
                </c:pt>
                <c:pt idx="3">
                  <c:v>2013</c:v>
                </c:pt>
              </c:strCache>
            </c:strRef>
          </c:cat>
          <c:val>
            <c:numRef>
              <c:f>'Table of scores 2003-13'!$B$40:$E$40</c:f>
              <c:numCache>
                <c:formatCode>0.0</c:formatCode>
                <c:ptCount val="4"/>
                <c:pt idx="0">
                  <c:v>32.548995035346884</c:v>
                </c:pt>
                <c:pt idx="1">
                  <c:v>40.141467525595253</c:v>
                </c:pt>
                <c:pt idx="2">
                  <c:v>40.502995287964694</c:v>
                </c:pt>
                <c:pt idx="3">
                  <c:v>41.04260098773517</c:v>
                </c:pt>
              </c:numCache>
            </c:numRef>
          </c:val>
        </c:ser>
        <c:ser>
          <c:idx val="2"/>
          <c:order val="2"/>
          <c:tx>
            <c:strRef>
              <c:f>'Table of scores 2003-13'!$A$41</c:f>
              <c:strCache>
                <c:ptCount val="1"/>
                <c:pt idx="0">
                  <c:v>Economic decision-making</c:v>
                </c:pt>
              </c:strCache>
            </c:strRef>
          </c:tx>
          <c:spPr>
            <a:solidFill>
              <a:srgbClr val="F5918F"/>
            </a:solidFill>
          </c:spPr>
          <c:dLbls>
            <c:dLbl>
              <c:idx val="0"/>
              <c:layout>
                <c:manualLayout>
                  <c:x val="2.3543259286796198E-2"/>
                  <c:y val="-5.1237258766311702E-2"/>
                </c:manualLayout>
              </c:layout>
              <c:showLegendKey val="0"/>
              <c:showVal val="1"/>
              <c:showCatName val="0"/>
              <c:showSerName val="0"/>
              <c:showPercent val="0"/>
              <c:showBubbleSize val="0"/>
            </c:dLbl>
            <c:dLbl>
              <c:idx val="1"/>
              <c:layout>
                <c:manualLayout>
                  <c:x val="-1.5695506191197466E-3"/>
                  <c:y val="-5.8224157688990572E-2"/>
                </c:manualLayout>
              </c:layout>
              <c:showLegendKey val="0"/>
              <c:showVal val="1"/>
              <c:showCatName val="0"/>
              <c:showSerName val="0"/>
              <c:showPercent val="0"/>
              <c:showBubbleSize val="0"/>
            </c:dLbl>
            <c:dLbl>
              <c:idx val="2"/>
              <c:layout>
                <c:manualLayout>
                  <c:x val="0"/>
                  <c:y val="-4.1921393536073215E-2"/>
                </c:manualLayout>
              </c:layout>
              <c:showLegendKey val="0"/>
              <c:showVal val="1"/>
              <c:showCatName val="0"/>
              <c:showSerName val="0"/>
              <c:showPercent val="0"/>
              <c:showBubbleSize val="0"/>
            </c:dLbl>
            <c:dLbl>
              <c:idx val="3"/>
              <c:layout>
                <c:manualLayout>
                  <c:x val="-2.5112809905915946E-2"/>
                  <c:y val="-5.3566225073871328E-2"/>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strRef>
              <c:f>'Table of scores 2003-13'!$B$38:$E$38</c:f>
              <c:strCache>
                <c:ptCount val="4"/>
                <c:pt idx="0">
                  <c:v>2004*</c:v>
                </c:pt>
                <c:pt idx="1">
                  <c:v>2007</c:v>
                </c:pt>
                <c:pt idx="2">
                  <c:v>2010</c:v>
                </c:pt>
                <c:pt idx="3">
                  <c:v>2013</c:v>
                </c:pt>
              </c:strCache>
            </c:strRef>
          </c:cat>
          <c:val>
            <c:numRef>
              <c:f>'Table of scores 2003-13'!$B$41:$E$41</c:f>
              <c:numCache>
                <c:formatCode>0.0</c:formatCode>
                <c:ptCount val="4"/>
                <c:pt idx="0">
                  <c:v>21.912915529946922</c:v>
                </c:pt>
                <c:pt idx="1">
                  <c:v>25.42456911162833</c:v>
                </c:pt>
                <c:pt idx="2">
                  <c:v>18.843772119489586</c:v>
                </c:pt>
                <c:pt idx="3">
                  <c:v>28.370975642022472</c:v>
                </c:pt>
              </c:numCache>
            </c:numRef>
          </c:val>
        </c:ser>
        <c:dLbls>
          <c:showLegendKey val="0"/>
          <c:showVal val="0"/>
          <c:showCatName val="0"/>
          <c:showSerName val="0"/>
          <c:showPercent val="0"/>
          <c:showBubbleSize val="0"/>
        </c:dLbls>
        <c:axId val="88157184"/>
        <c:axId val="88183552"/>
      </c:areaChart>
      <c:lineChart>
        <c:grouping val="standard"/>
        <c:varyColors val="0"/>
        <c:ser>
          <c:idx val="0"/>
          <c:order val="1"/>
          <c:tx>
            <c:strRef>
              <c:f>'Table of scores 2003-13'!$A$39</c:f>
              <c:strCache>
                <c:ptCount val="1"/>
                <c:pt idx="0">
                  <c:v>Power</c:v>
                </c:pt>
              </c:strCache>
            </c:strRef>
          </c:tx>
          <c:spPr>
            <a:ln>
              <a:solidFill>
                <a:srgbClr val="F16661"/>
              </a:solidFill>
              <a:prstDash val="dash"/>
            </a:ln>
          </c:spPr>
          <c:marker>
            <c:symbol val="none"/>
          </c:marker>
          <c:cat>
            <c:strRef>
              <c:f>'Table of scores 2003-13'!$B$38:$E$38</c:f>
              <c:strCache>
                <c:ptCount val="4"/>
                <c:pt idx="0">
                  <c:v>2004*</c:v>
                </c:pt>
                <c:pt idx="1">
                  <c:v>2007</c:v>
                </c:pt>
                <c:pt idx="2">
                  <c:v>2010</c:v>
                </c:pt>
                <c:pt idx="3">
                  <c:v>2013</c:v>
                </c:pt>
              </c:strCache>
            </c:strRef>
          </c:cat>
          <c:val>
            <c:numRef>
              <c:f>'Table of scores 2003-13'!$B$39:$E$39</c:f>
              <c:numCache>
                <c:formatCode>0.0</c:formatCode>
                <c:ptCount val="4"/>
                <c:pt idx="0">
                  <c:v>26.706616760537415</c:v>
                </c:pt>
                <c:pt idx="1">
                  <c:v>31.94651022172345</c:v>
                </c:pt>
                <c:pt idx="2">
                  <c:v>27.626603362758281</c:v>
                </c:pt>
                <c:pt idx="3">
                  <c:v>34.123578840858443</c:v>
                </c:pt>
              </c:numCache>
            </c:numRef>
          </c:val>
          <c:smooth val="0"/>
        </c:ser>
        <c:dLbls>
          <c:showLegendKey val="0"/>
          <c:showVal val="0"/>
          <c:showCatName val="0"/>
          <c:showSerName val="0"/>
          <c:showPercent val="0"/>
          <c:showBubbleSize val="0"/>
        </c:dLbls>
        <c:marker val="1"/>
        <c:smooth val="0"/>
        <c:axId val="88157184"/>
        <c:axId val="88183552"/>
      </c:lineChart>
      <c:catAx>
        <c:axId val="88157184"/>
        <c:scaling>
          <c:orientation val="minMax"/>
        </c:scaling>
        <c:delete val="0"/>
        <c:axPos val="b"/>
        <c:numFmt formatCode="General" sourceLinked="1"/>
        <c:majorTickMark val="none"/>
        <c:minorTickMark val="none"/>
        <c:tickLblPos val="nextTo"/>
        <c:txPr>
          <a:bodyPr/>
          <a:lstStyle/>
          <a:p>
            <a:pPr>
              <a:defRPr sz="1600">
                <a:latin typeface="Myriad Pro" pitchFamily="34" charset="0"/>
              </a:defRPr>
            </a:pPr>
            <a:endParaRPr lang="en-US"/>
          </a:p>
        </c:txPr>
        <c:crossAx val="88183552"/>
        <c:crosses val="autoZero"/>
        <c:auto val="1"/>
        <c:lblAlgn val="ctr"/>
        <c:lblOffset val="100"/>
        <c:tickMarkSkip val="1"/>
        <c:noMultiLvlLbl val="0"/>
      </c:catAx>
      <c:valAx>
        <c:axId val="88183552"/>
        <c:scaling>
          <c:orientation val="minMax"/>
          <c:max val="100"/>
        </c:scaling>
        <c:delete val="0"/>
        <c:axPos val="l"/>
        <c:majorGridlines/>
        <c:numFmt formatCode="0" sourceLinked="0"/>
        <c:majorTickMark val="none"/>
        <c:minorTickMark val="none"/>
        <c:tickLblPos val="nextTo"/>
        <c:txPr>
          <a:bodyPr/>
          <a:lstStyle/>
          <a:p>
            <a:pPr>
              <a:defRPr sz="1600">
                <a:latin typeface="Myriad Pro" pitchFamily="34" charset="0"/>
              </a:defRPr>
            </a:pPr>
            <a:endParaRPr lang="en-US"/>
          </a:p>
        </c:txPr>
        <c:crossAx val="88157184"/>
        <c:crosses val="autoZero"/>
        <c:crossBetween val="midCat"/>
        <c:majorUnit val="25"/>
      </c:valAx>
    </c:plotArea>
    <c:legend>
      <c:legendPos val="b"/>
      <c:layout/>
      <c:overlay val="0"/>
      <c:txPr>
        <a:bodyPr/>
        <a:lstStyle/>
        <a:p>
          <a:pPr>
            <a:defRPr sz="1600">
              <a:latin typeface="Myriad Pro" pitchFamily="34" charset="0"/>
            </a:defRPr>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latin typeface="Myriad Pro" pitchFamily="34" charset="0"/>
              </a:defRPr>
            </a:pPr>
            <a:r>
              <a:rPr lang="en-US" sz="2000" dirty="0">
                <a:latin typeface="Myriad Pro" pitchFamily="34" charset="0"/>
              </a:rPr>
              <a:t>Scores in the</a:t>
            </a:r>
            <a:r>
              <a:rPr lang="en-US" sz="2000" baseline="0" dirty="0">
                <a:latin typeface="Myriad Pro" pitchFamily="34" charset="0"/>
              </a:rPr>
              <a:t> domain of power on average in the </a:t>
            </a:r>
            <a:r>
              <a:rPr lang="en-US" sz="2000" baseline="0" dirty="0" smtClean="0">
                <a:latin typeface="Myriad Pro" pitchFamily="34" charset="0"/>
              </a:rPr>
              <a:t>EU-28 between 2004 and 2063</a:t>
            </a:r>
            <a:endParaRPr lang="en-US" sz="2000" i="1" dirty="0">
              <a:latin typeface="Myriad Pro" pitchFamily="34" charset="0"/>
            </a:endParaRPr>
          </a:p>
        </c:rich>
      </c:tx>
      <c:layout/>
      <c:overlay val="0"/>
    </c:title>
    <c:autoTitleDeleted val="0"/>
    <c:plotArea>
      <c:layout>
        <c:manualLayout>
          <c:layoutTarget val="inner"/>
          <c:xMode val="edge"/>
          <c:yMode val="edge"/>
          <c:x val="7.0366179001148846E-2"/>
          <c:y val="0.18179442475623978"/>
          <c:w val="0.89698577317441031"/>
          <c:h val="0.66788396747078105"/>
        </c:manualLayout>
      </c:layout>
      <c:areaChart>
        <c:grouping val="standard"/>
        <c:varyColors val="0"/>
        <c:ser>
          <c:idx val="0"/>
          <c:order val="0"/>
          <c:tx>
            <c:strRef>
              <c:f>'Table of scores 2003-13'!$A$113</c:f>
              <c:strCache>
                <c:ptCount val="1"/>
                <c:pt idx="0">
                  <c:v>Actual scores in the domain of power</c:v>
                </c:pt>
              </c:strCache>
            </c:strRef>
          </c:tx>
          <c:spPr>
            <a:solidFill>
              <a:srgbClr val="F16661"/>
            </a:solidFill>
          </c:spPr>
          <c:dLbls>
            <c:dLbl>
              <c:idx val="0"/>
              <c:layout>
                <c:manualLayout>
                  <c:x val="2.591092456605577E-2"/>
                  <c:y val="-0.16086620262954371"/>
                </c:manualLayout>
              </c:layout>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layout>
                <c:manualLayout>
                  <c:x val="-6.4777311415139425E-3"/>
                  <c:y val="-0.15777262180974477"/>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1"/>
            <c:showCatName val="0"/>
            <c:showSerName val="0"/>
            <c:showPercent val="0"/>
            <c:showBubbleSize val="0"/>
            <c:showLeaderLines val="0"/>
          </c:dLbls>
          <c:cat>
            <c:numRef>
              <c:f>'Table of scores 2003-13'!$B$112:$CA$112</c:f>
              <c:numCache>
                <c:formatCode>General</c:formatCode>
                <c:ptCount val="78"/>
                <c:pt idx="0">
                  <c:v>2004</c:v>
                </c:pt>
                <c:pt idx="9">
                  <c:v>2013</c:v>
                </c:pt>
                <c:pt idx="16">
                  <c:v>2020</c:v>
                </c:pt>
                <c:pt idx="26">
                  <c:v>2030</c:v>
                </c:pt>
                <c:pt idx="36">
                  <c:v>2040</c:v>
                </c:pt>
                <c:pt idx="46">
                  <c:v>2050</c:v>
                </c:pt>
                <c:pt idx="59">
                  <c:v>2063</c:v>
                </c:pt>
                <c:pt idx="66">
                  <c:v>2070</c:v>
                </c:pt>
                <c:pt idx="69">
                  <c:v>2073</c:v>
                </c:pt>
                <c:pt idx="72">
                  <c:v>2076</c:v>
                </c:pt>
                <c:pt idx="75">
                  <c:v>2079</c:v>
                </c:pt>
                <c:pt idx="77">
                  <c:v>2081</c:v>
                </c:pt>
              </c:numCache>
            </c:numRef>
          </c:cat>
          <c:val>
            <c:numRef>
              <c:f>'Table of scores 2003-13'!$B$113:$K$113</c:f>
              <c:numCache>
                <c:formatCode>0.0</c:formatCode>
                <c:ptCount val="10"/>
                <c:pt idx="0">
                  <c:v>26.706616760537415</c:v>
                </c:pt>
                <c:pt idx="1">
                  <c:v>28.453247914266093</c:v>
                </c:pt>
                <c:pt idx="2">
                  <c:v>30.199879067994772</c:v>
                </c:pt>
                <c:pt idx="3">
                  <c:v>31.94651022172345</c:v>
                </c:pt>
                <c:pt idx="4">
                  <c:v>30.506541268735059</c:v>
                </c:pt>
                <c:pt idx="5">
                  <c:v>29.066572315746669</c:v>
                </c:pt>
                <c:pt idx="6">
                  <c:v>27.626603362758281</c:v>
                </c:pt>
                <c:pt idx="7">
                  <c:v>29.792261855458335</c:v>
                </c:pt>
                <c:pt idx="8">
                  <c:v>31.957920348158389</c:v>
                </c:pt>
                <c:pt idx="9">
                  <c:v>34.123578840858443</c:v>
                </c:pt>
              </c:numCache>
            </c:numRef>
          </c:val>
        </c:ser>
        <c:ser>
          <c:idx val="1"/>
          <c:order val="1"/>
          <c:tx>
            <c:strRef>
              <c:f>'Table of scores 2003-13'!$A$114</c:f>
              <c:strCache>
                <c:ptCount val="1"/>
                <c:pt idx="0">
                  <c:v> 'Future' scores</c:v>
                </c:pt>
              </c:strCache>
            </c:strRef>
          </c:tx>
          <c:spPr>
            <a:solidFill>
              <a:srgbClr val="F16661">
                <a:alpha val="50000"/>
              </a:srgbClr>
            </a:solidFill>
            <a:ln w="190500">
              <a:noFill/>
            </a:ln>
          </c:spPr>
          <c:dLbls>
            <c:dLbl>
              <c:idx val="16"/>
              <c:layout>
                <c:manualLayout>
                  <c:x val="-8.6369748553519234E-3"/>
                  <c:y val="-0.18252126836813606"/>
                </c:manualLayout>
              </c:layout>
              <c:showLegendKey val="0"/>
              <c:showVal val="1"/>
              <c:showCatName val="0"/>
              <c:showSerName val="0"/>
              <c:showPercent val="0"/>
              <c:showBubbleSize val="0"/>
            </c:dLbl>
            <c:dLbl>
              <c:idx val="59"/>
              <c:layout>
                <c:manualLayout>
                  <c:x val="-3.9221880125130011E-2"/>
                  <c:y val="-0.32587247182337503"/>
                </c:manualLayout>
              </c:layout>
              <c:showLegendKey val="0"/>
              <c:showVal val="1"/>
              <c:showCatName val="0"/>
              <c:showSerName val="0"/>
              <c:showPercent val="0"/>
              <c:showBubbleSize val="0"/>
            </c:dLbl>
            <c:txPr>
              <a:bodyPr/>
              <a:lstStyle/>
              <a:p>
                <a:pPr>
                  <a:defRPr sz="1600">
                    <a:latin typeface="Myriad Pro" pitchFamily="34" charset="0"/>
                  </a:defRPr>
                </a:pPr>
                <a:endParaRPr lang="en-US"/>
              </a:p>
            </c:txPr>
            <c:showLegendKey val="0"/>
            <c:showVal val="0"/>
            <c:showCatName val="0"/>
            <c:showSerName val="0"/>
            <c:showPercent val="0"/>
            <c:showBubbleSize val="0"/>
          </c:dLbls>
          <c:cat>
            <c:numRef>
              <c:f>'Table of scores 2003-13'!$B$112:$CA$112</c:f>
              <c:numCache>
                <c:formatCode>General</c:formatCode>
                <c:ptCount val="78"/>
                <c:pt idx="0">
                  <c:v>2004</c:v>
                </c:pt>
                <c:pt idx="9">
                  <c:v>2013</c:v>
                </c:pt>
                <c:pt idx="16">
                  <c:v>2020</c:v>
                </c:pt>
                <c:pt idx="26">
                  <c:v>2030</c:v>
                </c:pt>
                <c:pt idx="36">
                  <c:v>2040</c:v>
                </c:pt>
                <c:pt idx="46">
                  <c:v>2050</c:v>
                </c:pt>
                <c:pt idx="59">
                  <c:v>2063</c:v>
                </c:pt>
                <c:pt idx="66">
                  <c:v>2070</c:v>
                </c:pt>
                <c:pt idx="69">
                  <c:v>2073</c:v>
                </c:pt>
                <c:pt idx="72">
                  <c:v>2076</c:v>
                </c:pt>
                <c:pt idx="75">
                  <c:v>2079</c:v>
                </c:pt>
                <c:pt idx="77">
                  <c:v>2081</c:v>
                </c:pt>
              </c:numCache>
            </c:numRef>
          </c:cat>
          <c:val>
            <c:numRef>
              <c:f>'Table of scores 2003-13'!$B$114:$BI$114</c:f>
              <c:numCache>
                <c:formatCode>General</c:formatCode>
                <c:ptCount val="60"/>
                <c:pt idx="9" formatCode="0.0">
                  <c:v>34.1</c:v>
                </c:pt>
                <c:pt idx="10" formatCode="0.0">
                  <c:v>34.924106897813452</c:v>
                </c:pt>
                <c:pt idx="11" formatCode="0.0">
                  <c:v>35.748213795626903</c:v>
                </c:pt>
                <c:pt idx="12" formatCode="0.0">
                  <c:v>36.572320693440354</c:v>
                </c:pt>
                <c:pt idx="13" formatCode="0.0">
                  <c:v>37.396427591253804</c:v>
                </c:pt>
                <c:pt idx="14" formatCode="0.0">
                  <c:v>38.220534489067255</c:v>
                </c:pt>
                <c:pt idx="15" formatCode="0.0">
                  <c:v>39.044641386880706</c:v>
                </c:pt>
                <c:pt idx="16" formatCode="0.0">
                  <c:v>39.868748284694156</c:v>
                </c:pt>
                <c:pt idx="17" formatCode="0.0">
                  <c:v>40.692855182507607</c:v>
                </c:pt>
                <c:pt idx="18" formatCode="0.0">
                  <c:v>41.516962080321058</c:v>
                </c:pt>
                <c:pt idx="19" formatCode="0.0">
                  <c:v>42.341068978134508</c:v>
                </c:pt>
                <c:pt idx="20" formatCode="0.0">
                  <c:v>43.165175875947959</c:v>
                </c:pt>
                <c:pt idx="21" formatCode="0.0">
                  <c:v>43.98928277376141</c:v>
                </c:pt>
                <c:pt idx="22" formatCode="0.0">
                  <c:v>44.813389671574861</c:v>
                </c:pt>
                <c:pt idx="23" formatCode="0.0">
                  <c:v>45.637496569388311</c:v>
                </c:pt>
                <c:pt idx="24" formatCode="0.0">
                  <c:v>46.461603467201762</c:v>
                </c:pt>
                <c:pt idx="25" formatCode="0.0">
                  <c:v>47.285710365015213</c:v>
                </c:pt>
                <c:pt idx="26" formatCode="0.0">
                  <c:v>48.109817262828663</c:v>
                </c:pt>
                <c:pt idx="27" formatCode="0.0">
                  <c:v>48.933924160642114</c:v>
                </c:pt>
                <c:pt idx="28" formatCode="0.0">
                  <c:v>49.758031058455565</c:v>
                </c:pt>
                <c:pt idx="29" formatCode="0.0">
                  <c:v>50.582137956269015</c:v>
                </c:pt>
                <c:pt idx="30" formatCode="0.0">
                  <c:v>51.406244854082466</c:v>
                </c:pt>
                <c:pt idx="31" formatCode="0.0">
                  <c:v>52.230351751895917</c:v>
                </c:pt>
                <c:pt idx="32" formatCode="0.0">
                  <c:v>53.054458649709368</c:v>
                </c:pt>
                <c:pt idx="33" formatCode="0.0">
                  <c:v>53.878565547522818</c:v>
                </c:pt>
                <c:pt idx="34" formatCode="0.0">
                  <c:v>54.702672445336269</c:v>
                </c:pt>
                <c:pt idx="35" formatCode="0.0">
                  <c:v>55.52677934314972</c:v>
                </c:pt>
                <c:pt idx="36" formatCode="0.0">
                  <c:v>56.35088624096317</c:v>
                </c:pt>
                <c:pt idx="37" formatCode="0.0">
                  <c:v>57.174993138776621</c:v>
                </c:pt>
                <c:pt idx="38" formatCode="0.0">
                  <c:v>57.999100036590072</c:v>
                </c:pt>
                <c:pt idx="39" formatCode="0.0">
                  <c:v>58.823206934403522</c:v>
                </c:pt>
                <c:pt idx="40" formatCode="0.0">
                  <c:v>59.647313832216973</c:v>
                </c:pt>
                <c:pt idx="41" formatCode="0.0">
                  <c:v>60.471420730030424</c:v>
                </c:pt>
                <c:pt idx="42" formatCode="0.0">
                  <c:v>61.295527627843875</c:v>
                </c:pt>
                <c:pt idx="43" formatCode="0.0">
                  <c:v>62.119634525657325</c:v>
                </c:pt>
                <c:pt idx="44" formatCode="0.0">
                  <c:v>62.943741423470776</c:v>
                </c:pt>
                <c:pt idx="45" formatCode="0.0">
                  <c:v>63.767848321284227</c:v>
                </c:pt>
                <c:pt idx="46" formatCode="0.0">
                  <c:v>64.59195521909767</c:v>
                </c:pt>
                <c:pt idx="47" formatCode="0.0">
                  <c:v>65.416062116911121</c:v>
                </c:pt>
                <c:pt idx="48" formatCode="0.0">
                  <c:v>66.240169014724572</c:v>
                </c:pt>
                <c:pt idx="49" formatCode="0.0">
                  <c:v>67.064275912538022</c:v>
                </c:pt>
                <c:pt idx="50" formatCode="0.0">
                  <c:v>67.888382810351473</c:v>
                </c:pt>
                <c:pt idx="51" formatCode="0.0">
                  <c:v>68.712489708164924</c:v>
                </c:pt>
                <c:pt idx="52" formatCode="0.0">
                  <c:v>69.536596605978374</c:v>
                </c:pt>
                <c:pt idx="53" formatCode="0.0">
                  <c:v>70.360703503791825</c:v>
                </c:pt>
                <c:pt idx="54" formatCode="0.0">
                  <c:v>71.184810401605276</c:v>
                </c:pt>
                <c:pt idx="55" formatCode="0.0">
                  <c:v>72.008917299418727</c:v>
                </c:pt>
                <c:pt idx="56" formatCode="0.0">
                  <c:v>72.833024197232177</c:v>
                </c:pt>
                <c:pt idx="57" formatCode="0.0">
                  <c:v>73.657131095045628</c:v>
                </c:pt>
                <c:pt idx="58" formatCode="0.0">
                  <c:v>74.481237992859079</c:v>
                </c:pt>
                <c:pt idx="59" formatCode="0.0">
                  <c:v>75.305344890672529</c:v>
                </c:pt>
              </c:numCache>
            </c:numRef>
          </c:val>
        </c:ser>
        <c:dLbls>
          <c:showLegendKey val="0"/>
          <c:showVal val="0"/>
          <c:showCatName val="0"/>
          <c:showSerName val="0"/>
          <c:showPercent val="0"/>
          <c:showBubbleSize val="0"/>
        </c:dLbls>
        <c:axId val="89761280"/>
        <c:axId val="89762816"/>
      </c:areaChart>
      <c:catAx>
        <c:axId val="89761280"/>
        <c:scaling>
          <c:orientation val="minMax"/>
        </c:scaling>
        <c:delete val="0"/>
        <c:axPos val="b"/>
        <c:numFmt formatCode="General" sourceLinked="1"/>
        <c:majorTickMark val="none"/>
        <c:minorTickMark val="none"/>
        <c:tickLblPos val="nextTo"/>
        <c:txPr>
          <a:bodyPr/>
          <a:lstStyle/>
          <a:p>
            <a:pPr>
              <a:defRPr sz="1600">
                <a:latin typeface="Myriad Pro" pitchFamily="34" charset="0"/>
              </a:defRPr>
            </a:pPr>
            <a:endParaRPr lang="en-US"/>
          </a:p>
        </c:txPr>
        <c:crossAx val="89762816"/>
        <c:crosses val="autoZero"/>
        <c:auto val="1"/>
        <c:lblAlgn val="ctr"/>
        <c:lblOffset val="100"/>
        <c:noMultiLvlLbl val="0"/>
      </c:catAx>
      <c:valAx>
        <c:axId val="89762816"/>
        <c:scaling>
          <c:orientation val="minMax"/>
          <c:max val="100"/>
        </c:scaling>
        <c:delete val="0"/>
        <c:axPos val="l"/>
        <c:majorGridlines/>
        <c:numFmt formatCode="0" sourceLinked="0"/>
        <c:majorTickMark val="none"/>
        <c:minorTickMark val="none"/>
        <c:tickLblPos val="nextTo"/>
        <c:txPr>
          <a:bodyPr/>
          <a:lstStyle/>
          <a:p>
            <a:pPr>
              <a:defRPr sz="1600">
                <a:latin typeface="Myriad Pro" pitchFamily="34" charset="0"/>
              </a:defRPr>
            </a:pPr>
            <a:endParaRPr lang="en-US"/>
          </a:p>
        </c:txPr>
        <c:crossAx val="89761280"/>
        <c:crosses val="autoZero"/>
        <c:crossBetween val="midCat"/>
        <c:majorUnit val="25"/>
      </c:valAx>
    </c:plotArea>
    <c:legend>
      <c:legendPos val="b"/>
      <c:layout>
        <c:manualLayout>
          <c:xMode val="edge"/>
          <c:yMode val="edge"/>
          <c:x val="1.702572169320752E-2"/>
          <c:y val="0.9353451352223664"/>
          <c:w val="0.71615257053005954"/>
          <c:h val="4.8311739614313766E-2"/>
        </c:manualLayout>
      </c:layout>
      <c:overlay val="0"/>
      <c:txPr>
        <a:bodyPr/>
        <a:lstStyle/>
        <a:p>
          <a:pPr>
            <a:defRPr sz="1600">
              <a:latin typeface="Myriad Pro" pitchFamily="34" charset="0"/>
            </a:defRPr>
          </a:pPr>
          <a:endParaRPr lang="en-US"/>
        </a:p>
      </c:txPr>
    </c:legend>
    <c:plotVisOnly val="1"/>
    <c:dispBlanksAs val="zero"/>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6CC7C-F773-44E6-BD96-7D79D12C32C2}" type="doc">
      <dgm:prSet loTypeId="urn:microsoft.com/office/officeart/2008/layout/HorizontalMultiLevelHierarchy" loCatId="hierarchy" qsTypeId="urn:microsoft.com/office/officeart/2005/8/quickstyle/simple1#3" qsCatId="simple" csTypeId="urn:microsoft.com/office/officeart/2005/8/colors/accent1_1" csCatId="accent1" phldr="1"/>
      <dgm:spPr/>
    </dgm:pt>
    <dgm:pt modelId="{9498B222-3515-4078-B481-9C02611CF7F8}">
      <dgm:prSet custT="1"/>
      <dgm:spPr>
        <a:xfrm>
          <a:off x="1599" y="1452607"/>
          <a:ext cx="929351" cy="464675"/>
        </a:xfrm>
        <a:noFill/>
        <a:ln>
          <a:noFill/>
        </a:ln>
      </dgm:spPr>
      <dgm:t>
        <a:bodyPr/>
        <a:lstStyle/>
        <a:p>
          <a:pPr rtl="0" eaLnBrk="1" latinLnBrk="0">
            <a:lnSpc>
              <a:spcPct val="100000"/>
            </a:lnSpc>
            <a:spcBef>
              <a:spcPts val="0"/>
            </a:spcBef>
            <a:spcAft>
              <a:spcPts val="0"/>
            </a:spcAft>
          </a:pPr>
          <a:endParaRPr lang="en-GB" sz="1800" dirty="0" smtClean="0">
            <a:solidFill>
              <a:srgbClr val="000066"/>
            </a:solidFill>
          </a:endParaRPr>
        </a:p>
        <a:p>
          <a:pPr rtl="0" eaLnBrk="1" latinLnBrk="0">
            <a:lnSpc>
              <a:spcPct val="100000"/>
            </a:lnSpc>
            <a:spcBef>
              <a:spcPts val="0"/>
            </a:spcBef>
            <a:spcAft>
              <a:spcPts val="0"/>
            </a:spcAft>
          </a:pPr>
          <a:endParaRPr lang="en-GB" sz="2200" b="1" dirty="0" smtClean="0">
            <a:solidFill>
              <a:srgbClr val="000066"/>
            </a:solidFill>
          </a:endParaRPr>
        </a:p>
      </dgm:t>
    </dgm:pt>
    <dgm:pt modelId="{CAB2223F-637D-45ED-8CA1-662FD480A0B0}" type="parTrans" cxnId="{8E4C0507-99D7-440E-9BB3-143F90733BE3}">
      <dgm:prSet custT="1"/>
      <dgm:spPr/>
      <dgm:t>
        <a:bodyPr/>
        <a:lstStyle/>
        <a:p>
          <a:pPr>
            <a:lnSpc>
              <a:spcPct val="100000"/>
            </a:lnSpc>
            <a:spcBef>
              <a:spcPts val="0"/>
            </a:spcBef>
            <a:spcAft>
              <a:spcPts val="0"/>
            </a:spcAft>
          </a:pPr>
          <a:endParaRPr lang="en-GB" sz="1800">
            <a:solidFill>
              <a:srgbClr val="000066"/>
            </a:solidFill>
          </a:endParaRPr>
        </a:p>
      </dgm:t>
    </dgm:pt>
    <dgm:pt modelId="{5FE5D73D-310F-4D94-BA34-AE12F84AFF5E}" type="sibTrans" cxnId="{8E4C0507-99D7-440E-9BB3-143F90733BE3}">
      <dgm:prSet/>
      <dgm:spPr/>
      <dgm:t>
        <a:bodyPr/>
        <a:lstStyle/>
        <a:p>
          <a:pPr>
            <a:lnSpc>
              <a:spcPct val="100000"/>
            </a:lnSpc>
            <a:spcBef>
              <a:spcPts val="0"/>
            </a:spcBef>
            <a:spcAft>
              <a:spcPts val="0"/>
            </a:spcAft>
          </a:pPr>
          <a:endParaRPr lang="en-GB" sz="1800">
            <a:solidFill>
              <a:srgbClr val="000066"/>
            </a:solidFill>
          </a:endParaRPr>
        </a:p>
      </dgm:t>
    </dgm:pt>
    <dgm:pt modelId="{3C85B5C1-D9AD-4F56-91B9-029FE8D8FF8E}">
      <dgm:prSet custT="1"/>
      <dgm:spPr>
        <a:xfrm>
          <a:off x="233937" y="2112446"/>
          <a:ext cx="929351" cy="464675"/>
        </a:xfrm>
        <a:solidFill>
          <a:srgbClr val="F16661"/>
        </a:solidFill>
        <a:ln>
          <a:noFill/>
        </a:ln>
      </dgm:spPr>
      <dgm:t>
        <a:bodyPr/>
        <a:lstStyle/>
        <a:p>
          <a:pPr rtl="0" eaLnBrk="1" latinLnBrk="0">
            <a:lnSpc>
              <a:spcPct val="100000"/>
            </a:lnSpc>
            <a:spcBef>
              <a:spcPts val="0"/>
            </a:spcBef>
            <a:spcAft>
              <a:spcPts val="0"/>
            </a:spcAft>
          </a:pPr>
          <a:r>
            <a:rPr lang="en-GB" sz="2800" dirty="0" smtClean="0">
              <a:solidFill>
                <a:schemeClr val="bg1"/>
              </a:solidFill>
              <a:latin typeface="Myriad Pro" pitchFamily="34" charset="0"/>
            </a:rPr>
            <a:t>Political</a:t>
          </a:r>
          <a:endParaRPr lang="en-GB" sz="3200" dirty="0" smtClean="0">
            <a:solidFill>
              <a:schemeClr val="bg1"/>
            </a:solidFill>
            <a:latin typeface="Myriad Pro" pitchFamily="34" charset="0"/>
          </a:endParaRPr>
        </a:p>
      </dgm:t>
    </dgm:pt>
    <dgm:pt modelId="{AAD9255C-C64A-46EF-9B5A-5A53953D4CCD}" type="parTrans" cxnId="{CACC1A4F-6EE0-469E-8C1E-02CAD2ED20C4}">
      <dgm:prSet custT="1"/>
      <dgm:spPr>
        <a:ln>
          <a:solidFill>
            <a:srgbClr val="F16661"/>
          </a:solidFill>
        </a:ln>
      </dgm:spPr>
      <dgm:t>
        <a:bodyPr/>
        <a:lstStyle/>
        <a:p>
          <a:pPr>
            <a:lnSpc>
              <a:spcPct val="100000"/>
            </a:lnSpc>
            <a:spcBef>
              <a:spcPts val="0"/>
            </a:spcBef>
            <a:spcAft>
              <a:spcPts val="0"/>
            </a:spcAft>
          </a:pPr>
          <a:endParaRPr lang="en-GB" sz="1800">
            <a:solidFill>
              <a:srgbClr val="000066"/>
            </a:solidFill>
          </a:endParaRPr>
        </a:p>
      </dgm:t>
    </dgm:pt>
    <dgm:pt modelId="{28988506-6664-4479-8899-D0F874CBF237}" type="sibTrans" cxnId="{CACC1A4F-6EE0-469E-8C1E-02CAD2ED20C4}">
      <dgm:prSet/>
      <dgm:spPr/>
      <dgm:t>
        <a:bodyPr/>
        <a:lstStyle/>
        <a:p>
          <a:pPr>
            <a:lnSpc>
              <a:spcPct val="100000"/>
            </a:lnSpc>
            <a:spcBef>
              <a:spcPts val="0"/>
            </a:spcBef>
            <a:spcAft>
              <a:spcPts val="0"/>
            </a:spcAft>
          </a:pPr>
          <a:endParaRPr lang="en-GB" sz="1800">
            <a:solidFill>
              <a:srgbClr val="000066"/>
            </a:solidFill>
          </a:endParaRPr>
        </a:p>
      </dgm:t>
    </dgm:pt>
    <dgm:pt modelId="{A8F2BFAF-92AC-4D0B-BEBA-5C5CE56BDE19}">
      <dgm:prSet custT="1"/>
      <dgm:spPr>
        <a:xfrm>
          <a:off x="233937" y="2112446"/>
          <a:ext cx="929351" cy="464675"/>
        </a:xfrm>
        <a:solidFill>
          <a:srgbClr val="F16661"/>
        </a:solidFill>
        <a:ln>
          <a:noFill/>
        </a:ln>
      </dgm:spPr>
      <dgm:t>
        <a:bodyPr/>
        <a:lstStyle/>
        <a:p>
          <a:pPr rtl="0" eaLnBrk="1" latinLnBrk="0">
            <a:lnSpc>
              <a:spcPct val="100000"/>
            </a:lnSpc>
            <a:spcBef>
              <a:spcPts val="0"/>
            </a:spcBef>
            <a:spcAft>
              <a:spcPts val="0"/>
            </a:spcAft>
          </a:pPr>
          <a:r>
            <a:rPr lang="en-GB" sz="2800" dirty="0" smtClean="0">
              <a:solidFill>
                <a:schemeClr val="bg1"/>
              </a:solidFill>
              <a:latin typeface="Myriad Pro" pitchFamily="34" charset="0"/>
            </a:rPr>
            <a:t>Economic</a:t>
          </a:r>
        </a:p>
      </dgm:t>
    </dgm:pt>
    <dgm:pt modelId="{90BC766D-44E4-4638-A90A-93C5E4706080}" type="sibTrans" cxnId="{3E67B055-0BFA-4678-8B01-488D3E7921EB}">
      <dgm:prSet/>
      <dgm:spPr/>
      <dgm:t>
        <a:bodyPr/>
        <a:lstStyle/>
        <a:p>
          <a:pPr>
            <a:lnSpc>
              <a:spcPct val="100000"/>
            </a:lnSpc>
            <a:spcBef>
              <a:spcPts val="0"/>
            </a:spcBef>
            <a:spcAft>
              <a:spcPts val="0"/>
            </a:spcAft>
          </a:pPr>
          <a:endParaRPr lang="en-GB" sz="1800">
            <a:solidFill>
              <a:srgbClr val="000066"/>
            </a:solidFill>
          </a:endParaRPr>
        </a:p>
      </dgm:t>
    </dgm:pt>
    <dgm:pt modelId="{A50F381C-E103-473B-BC30-27C273E6A724}" type="parTrans" cxnId="{3E67B055-0BFA-4678-8B01-488D3E7921EB}">
      <dgm:prSet custT="1"/>
      <dgm:spPr>
        <a:ln>
          <a:solidFill>
            <a:srgbClr val="F16661"/>
          </a:solidFill>
        </a:ln>
      </dgm:spPr>
      <dgm:t>
        <a:bodyPr/>
        <a:lstStyle/>
        <a:p>
          <a:pPr>
            <a:lnSpc>
              <a:spcPct val="100000"/>
            </a:lnSpc>
            <a:spcBef>
              <a:spcPts val="0"/>
            </a:spcBef>
            <a:spcAft>
              <a:spcPts val="0"/>
            </a:spcAft>
          </a:pPr>
          <a:endParaRPr lang="en-GB" sz="1800">
            <a:solidFill>
              <a:srgbClr val="000066"/>
            </a:solidFill>
          </a:endParaRPr>
        </a:p>
      </dgm:t>
    </dgm:pt>
    <dgm:pt modelId="{2BA863E1-36F9-46B1-87F4-1F31D6D154A5}">
      <dgm:prSet custT="1"/>
      <dgm:spPr>
        <a:xfrm>
          <a:off x="233937" y="2112446"/>
          <a:ext cx="929351" cy="464675"/>
        </a:xfrm>
        <a:solidFill>
          <a:srgbClr val="F16661"/>
        </a:solidFill>
        <a:ln>
          <a:noFill/>
        </a:ln>
      </dgm:spPr>
      <dgm:t>
        <a:bodyPr/>
        <a:lstStyle/>
        <a:p>
          <a:pPr rtl="0" eaLnBrk="1" latinLnBrk="0">
            <a:lnSpc>
              <a:spcPct val="100000"/>
            </a:lnSpc>
            <a:spcBef>
              <a:spcPts val="0"/>
            </a:spcBef>
            <a:spcAft>
              <a:spcPts val="0"/>
            </a:spcAft>
          </a:pPr>
          <a:r>
            <a:rPr lang="en-GB" sz="2800" dirty="0" smtClean="0">
              <a:solidFill>
                <a:schemeClr val="bg1"/>
              </a:solidFill>
              <a:latin typeface="Myriad Pro" pitchFamily="34" charset="0"/>
            </a:rPr>
            <a:t>Social</a:t>
          </a:r>
          <a:endParaRPr lang="en-GB" sz="3200" dirty="0" smtClean="0">
            <a:solidFill>
              <a:schemeClr val="bg1"/>
            </a:solidFill>
            <a:latin typeface="Myriad Pro" pitchFamily="34" charset="0"/>
          </a:endParaRPr>
        </a:p>
      </dgm:t>
    </dgm:pt>
    <dgm:pt modelId="{49FDC933-52D0-43C8-9879-A507DABF9654}" type="parTrans" cxnId="{22713FEA-CA38-4E8B-A6DA-5F6345480B2E}">
      <dgm:prSet/>
      <dgm:spPr>
        <a:ln>
          <a:solidFill>
            <a:srgbClr val="F16661"/>
          </a:solidFill>
        </a:ln>
      </dgm:spPr>
      <dgm:t>
        <a:bodyPr/>
        <a:lstStyle/>
        <a:p>
          <a:endParaRPr lang="en-GB"/>
        </a:p>
      </dgm:t>
    </dgm:pt>
    <dgm:pt modelId="{03FC8CF1-6F02-4165-9A6F-C52C4C8BD0BF}" type="sibTrans" cxnId="{22713FEA-CA38-4E8B-A6DA-5F6345480B2E}">
      <dgm:prSet/>
      <dgm:spPr/>
      <dgm:t>
        <a:bodyPr/>
        <a:lstStyle/>
        <a:p>
          <a:endParaRPr lang="en-GB"/>
        </a:p>
      </dgm:t>
    </dgm:pt>
    <dgm:pt modelId="{00FED8BB-00A5-4498-BDC9-A3CB2C39326C}" type="pres">
      <dgm:prSet presAssocID="{7176CC7C-F773-44E6-BD96-7D79D12C32C2}" presName="Name0" presStyleCnt="0">
        <dgm:presLayoutVars>
          <dgm:chPref val="1"/>
          <dgm:dir/>
          <dgm:animOne val="branch"/>
          <dgm:animLvl val="lvl"/>
          <dgm:resizeHandles val="exact"/>
        </dgm:presLayoutVars>
      </dgm:prSet>
      <dgm:spPr/>
    </dgm:pt>
    <dgm:pt modelId="{CA01A383-27F5-4037-BBC1-1BB89A5F8D1B}" type="pres">
      <dgm:prSet presAssocID="{9498B222-3515-4078-B481-9C02611CF7F8}" presName="root1" presStyleCnt="0"/>
      <dgm:spPr/>
    </dgm:pt>
    <dgm:pt modelId="{9C664A8B-4E4A-4F20-8645-DF750B69FB5A}" type="pres">
      <dgm:prSet presAssocID="{9498B222-3515-4078-B481-9C02611CF7F8}" presName="LevelOneTextNode" presStyleLbl="node0" presStyleIdx="0" presStyleCnt="1">
        <dgm:presLayoutVars>
          <dgm:chPref val="3"/>
        </dgm:presLayoutVars>
      </dgm:prSet>
      <dgm:spPr/>
      <dgm:t>
        <a:bodyPr/>
        <a:lstStyle/>
        <a:p>
          <a:endParaRPr lang="en-GB"/>
        </a:p>
      </dgm:t>
    </dgm:pt>
    <dgm:pt modelId="{821C5FBA-CBFE-44F3-A1CE-CAE1B328A08B}" type="pres">
      <dgm:prSet presAssocID="{9498B222-3515-4078-B481-9C02611CF7F8}" presName="level2hierChild" presStyleCnt="0"/>
      <dgm:spPr/>
    </dgm:pt>
    <dgm:pt modelId="{3AF60403-8BE6-409E-9D49-107783D48165}" type="pres">
      <dgm:prSet presAssocID="{AAD9255C-C64A-46EF-9B5A-5A53953D4CCD}" presName="conn2-1" presStyleLbl="parChTrans1D2" presStyleIdx="0" presStyleCnt="3"/>
      <dgm:spPr/>
      <dgm:t>
        <a:bodyPr/>
        <a:lstStyle/>
        <a:p>
          <a:endParaRPr lang="es-ES"/>
        </a:p>
      </dgm:t>
    </dgm:pt>
    <dgm:pt modelId="{F6122559-38FE-4AE3-B2AF-139001FB7660}" type="pres">
      <dgm:prSet presAssocID="{AAD9255C-C64A-46EF-9B5A-5A53953D4CCD}" presName="connTx" presStyleLbl="parChTrans1D2" presStyleIdx="0" presStyleCnt="3"/>
      <dgm:spPr/>
      <dgm:t>
        <a:bodyPr/>
        <a:lstStyle/>
        <a:p>
          <a:endParaRPr lang="es-ES"/>
        </a:p>
      </dgm:t>
    </dgm:pt>
    <dgm:pt modelId="{37130410-46D1-41EA-8D68-85C8E078C1D7}" type="pres">
      <dgm:prSet presAssocID="{3C85B5C1-D9AD-4F56-91B9-029FE8D8FF8E}" presName="root2" presStyleCnt="0"/>
      <dgm:spPr/>
    </dgm:pt>
    <dgm:pt modelId="{C92DA4C4-5FC9-4799-B817-875CB7B2BDF3}" type="pres">
      <dgm:prSet presAssocID="{3C85B5C1-D9AD-4F56-91B9-029FE8D8FF8E}" presName="LevelTwoTextNode" presStyleLbl="node2" presStyleIdx="0" presStyleCnt="3" custScaleX="123426" custScaleY="128834" custLinFactNeighborX="1898" custLinFactNeighborY="-43562">
        <dgm:presLayoutVars>
          <dgm:chPref val="3"/>
        </dgm:presLayoutVars>
      </dgm:prSet>
      <dgm:spPr/>
      <dgm:t>
        <a:bodyPr/>
        <a:lstStyle/>
        <a:p>
          <a:endParaRPr lang="en-GB"/>
        </a:p>
      </dgm:t>
    </dgm:pt>
    <dgm:pt modelId="{A1A6C81B-1759-4187-8F6B-11E9D87EFF41}" type="pres">
      <dgm:prSet presAssocID="{3C85B5C1-D9AD-4F56-91B9-029FE8D8FF8E}" presName="level3hierChild" presStyleCnt="0"/>
      <dgm:spPr/>
    </dgm:pt>
    <dgm:pt modelId="{25ABD8E1-C005-495E-9DD5-66D4784D90F6}" type="pres">
      <dgm:prSet presAssocID="{49FDC933-52D0-43C8-9879-A507DABF9654}" presName="conn2-1" presStyleLbl="parChTrans1D2" presStyleIdx="1" presStyleCnt="3"/>
      <dgm:spPr/>
      <dgm:t>
        <a:bodyPr/>
        <a:lstStyle/>
        <a:p>
          <a:endParaRPr lang="en-GB"/>
        </a:p>
      </dgm:t>
    </dgm:pt>
    <dgm:pt modelId="{8A5366AC-766D-482B-9452-E5969E49CAC8}" type="pres">
      <dgm:prSet presAssocID="{49FDC933-52D0-43C8-9879-A507DABF9654}" presName="connTx" presStyleLbl="parChTrans1D2" presStyleIdx="1" presStyleCnt="3"/>
      <dgm:spPr/>
      <dgm:t>
        <a:bodyPr/>
        <a:lstStyle/>
        <a:p>
          <a:endParaRPr lang="en-GB"/>
        </a:p>
      </dgm:t>
    </dgm:pt>
    <dgm:pt modelId="{64136180-FBF8-4578-8473-0EF4D5314742}" type="pres">
      <dgm:prSet presAssocID="{2BA863E1-36F9-46B1-87F4-1F31D6D154A5}" presName="root2" presStyleCnt="0"/>
      <dgm:spPr/>
    </dgm:pt>
    <dgm:pt modelId="{A76BAF5E-D141-43D8-9191-FA92866CBE8A}" type="pres">
      <dgm:prSet presAssocID="{2BA863E1-36F9-46B1-87F4-1F31D6D154A5}" presName="LevelTwoTextNode" presStyleLbl="node2" presStyleIdx="1" presStyleCnt="3" custScaleX="123426" custScaleY="128834" custLinFactNeighborX="1898" custLinFactNeighborY="469">
        <dgm:presLayoutVars>
          <dgm:chPref val="3"/>
        </dgm:presLayoutVars>
      </dgm:prSet>
      <dgm:spPr/>
      <dgm:t>
        <a:bodyPr/>
        <a:lstStyle/>
        <a:p>
          <a:endParaRPr lang="en-GB"/>
        </a:p>
      </dgm:t>
    </dgm:pt>
    <dgm:pt modelId="{49879FAB-9F99-48E0-A082-2227ABBE7E36}" type="pres">
      <dgm:prSet presAssocID="{2BA863E1-36F9-46B1-87F4-1F31D6D154A5}" presName="level3hierChild" presStyleCnt="0"/>
      <dgm:spPr/>
    </dgm:pt>
    <dgm:pt modelId="{C8D31E14-39B3-4AF6-90E6-63FD49ABCC46}" type="pres">
      <dgm:prSet presAssocID="{A50F381C-E103-473B-BC30-27C273E6A724}" presName="conn2-1" presStyleLbl="parChTrans1D2" presStyleIdx="2" presStyleCnt="3"/>
      <dgm:spPr/>
      <dgm:t>
        <a:bodyPr/>
        <a:lstStyle/>
        <a:p>
          <a:endParaRPr lang="es-ES"/>
        </a:p>
      </dgm:t>
    </dgm:pt>
    <dgm:pt modelId="{51A710EB-917A-4827-B1BB-33ADBB176444}" type="pres">
      <dgm:prSet presAssocID="{A50F381C-E103-473B-BC30-27C273E6A724}" presName="connTx" presStyleLbl="parChTrans1D2" presStyleIdx="2" presStyleCnt="3"/>
      <dgm:spPr/>
      <dgm:t>
        <a:bodyPr/>
        <a:lstStyle/>
        <a:p>
          <a:endParaRPr lang="es-ES"/>
        </a:p>
      </dgm:t>
    </dgm:pt>
    <dgm:pt modelId="{EFF4B64E-4EAC-420F-BCFA-BFD52B28F936}" type="pres">
      <dgm:prSet presAssocID="{A8F2BFAF-92AC-4D0B-BEBA-5C5CE56BDE19}" presName="root2" presStyleCnt="0"/>
      <dgm:spPr/>
    </dgm:pt>
    <dgm:pt modelId="{E157A01C-1B2D-491B-AC68-2E3F36D5647A}" type="pres">
      <dgm:prSet presAssocID="{A8F2BFAF-92AC-4D0B-BEBA-5C5CE56BDE19}" presName="LevelTwoTextNode" presStyleLbl="node2" presStyleIdx="2" presStyleCnt="3" custScaleX="123425" custScaleY="128689" custLinFactNeighborX="1898" custLinFactNeighborY="47213">
        <dgm:presLayoutVars>
          <dgm:chPref val="3"/>
        </dgm:presLayoutVars>
      </dgm:prSet>
      <dgm:spPr/>
      <dgm:t>
        <a:bodyPr/>
        <a:lstStyle/>
        <a:p>
          <a:endParaRPr lang="en-GB"/>
        </a:p>
      </dgm:t>
    </dgm:pt>
    <dgm:pt modelId="{B48984CC-A7CC-48CD-BDC0-326280AC1570}" type="pres">
      <dgm:prSet presAssocID="{A8F2BFAF-92AC-4D0B-BEBA-5C5CE56BDE19}" presName="level3hierChild" presStyleCnt="0"/>
      <dgm:spPr/>
    </dgm:pt>
  </dgm:ptLst>
  <dgm:cxnLst>
    <dgm:cxn modelId="{21C34134-9B0B-4985-A556-27FB46CA8012}" type="presOf" srcId="{AAD9255C-C64A-46EF-9B5A-5A53953D4CCD}" destId="{F6122559-38FE-4AE3-B2AF-139001FB7660}" srcOrd="1" destOrd="0" presId="urn:microsoft.com/office/officeart/2008/layout/HorizontalMultiLevelHierarchy"/>
    <dgm:cxn modelId="{D7852D94-879E-4FF2-9575-420506E20332}" type="presOf" srcId="{AAD9255C-C64A-46EF-9B5A-5A53953D4CCD}" destId="{3AF60403-8BE6-409E-9D49-107783D48165}" srcOrd="0" destOrd="0" presId="urn:microsoft.com/office/officeart/2008/layout/HorizontalMultiLevelHierarchy"/>
    <dgm:cxn modelId="{8E4C0507-99D7-440E-9BB3-143F90733BE3}" srcId="{7176CC7C-F773-44E6-BD96-7D79D12C32C2}" destId="{9498B222-3515-4078-B481-9C02611CF7F8}" srcOrd="0" destOrd="0" parTransId="{CAB2223F-637D-45ED-8CA1-662FD480A0B0}" sibTransId="{5FE5D73D-310F-4D94-BA34-AE12F84AFF5E}"/>
    <dgm:cxn modelId="{6BB5E5B1-2864-4878-8680-7D4B296D0947}" type="presOf" srcId="{49FDC933-52D0-43C8-9879-A507DABF9654}" destId="{8A5366AC-766D-482B-9452-E5969E49CAC8}" srcOrd="1" destOrd="0" presId="urn:microsoft.com/office/officeart/2008/layout/HorizontalMultiLevelHierarchy"/>
    <dgm:cxn modelId="{3E67B055-0BFA-4678-8B01-488D3E7921EB}" srcId="{9498B222-3515-4078-B481-9C02611CF7F8}" destId="{A8F2BFAF-92AC-4D0B-BEBA-5C5CE56BDE19}" srcOrd="2" destOrd="0" parTransId="{A50F381C-E103-473B-BC30-27C273E6A724}" sibTransId="{90BC766D-44E4-4638-A90A-93C5E4706080}"/>
    <dgm:cxn modelId="{AA508E86-0898-483F-8F99-1E378DC7D540}" type="presOf" srcId="{49FDC933-52D0-43C8-9879-A507DABF9654}" destId="{25ABD8E1-C005-495E-9DD5-66D4784D90F6}" srcOrd="0" destOrd="0" presId="urn:microsoft.com/office/officeart/2008/layout/HorizontalMultiLevelHierarchy"/>
    <dgm:cxn modelId="{CACC1A4F-6EE0-469E-8C1E-02CAD2ED20C4}" srcId="{9498B222-3515-4078-B481-9C02611CF7F8}" destId="{3C85B5C1-D9AD-4F56-91B9-029FE8D8FF8E}" srcOrd="0" destOrd="0" parTransId="{AAD9255C-C64A-46EF-9B5A-5A53953D4CCD}" sibTransId="{28988506-6664-4479-8899-D0F874CBF237}"/>
    <dgm:cxn modelId="{1AE58C9C-99C5-4AD9-8C60-8CAD81C5CB48}" type="presOf" srcId="{7176CC7C-F773-44E6-BD96-7D79D12C32C2}" destId="{00FED8BB-00A5-4498-BDC9-A3CB2C39326C}" srcOrd="0" destOrd="0" presId="urn:microsoft.com/office/officeart/2008/layout/HorizontalMultiLevelHierarchy"/>
    <dgm:cxn modelId="{65EFD069-C97F-405B-8245-319AB7C97207}" type="presOf" srcId="{A8F2BFAF-92AC-4D0B-BEBA-5C5CE56BDE19}" destId="{E157A01C-1B2D-491B-AC68-2E3F36D5647A}" srcOrd="0" destOrd="0" presId="urn:microsoft.com/office/officeart/2008/layout/HorizontalMultiLevelHierarchy"/>
    <dgm:cxn modelId="{22713FEA-CA38-4E8B-A6DA-5F6345480B2E}" srcId="{9498B222-3515-4078-B481-9C02611CF7F8}" destId="{2BA863E1-36F9-46B1-87F4-1F31D6D154A5}" srcOrd="1" destOrd="0" parTransId="{49FDC933-52D0-43C8-9879-A507DABF9654}" sibTransId="{03FC8CF1-6F02-4165-9A6F-C52C4C8BD0BF}"/>
    <dgm:cxn modelId="{AEB09E9D-381A-44E3-8588-E78E81C5B4AA}" type="presOf" srcId="{2BA863E1-36F9-46B1-87F4-1F31D6D154A5}" destId="{A76BAF5E-D141-43D8-9191-FA92866CBE8A}" srcOrd="0" destOrd="0" presId="urn:microsoft.com/office/officeart/2008/layout/HorizontalMultiLevelHierarchy"/>
    <dgm:cxn modelId="{7ADF18DC-D734-4448-943E-ECED746D50FA}" type="presOf" srcId="{3C85B5C1-D9AD-4F56-91B9-029FE8D8FF8E}" destId="{C92DA4C4-5FC9-4799-B817-875CB7B2BDF3}" srcOrd="0" destOrd="0" presId="urn:microsoft.com/office/officeart/2008/layout/HorizontalMultiLevelHierarchy"/>
    <dgm:cxn modelId="{E73D3607-BD8B-4884-ADF9-70E64CEC1699}" type="presOf" srcId="{9498B222-3515-4078-B481-9C02611CF7F8}" destId="{9C664A8B-4E4A-4F20-8645-DF750B69FB5A}" srcOrd="0" destOrd="0" presId="urn:microsoft.com/office/officeart/2008/layout/HorizontalMultiLevelHierarchy"/>
    <dgm:cxn modelId="{F0B360FA-D53C-4F72-B0F9-7F65D549EC3A}" type="presOf" srcId="{A50F381C-E103-473B-BC30-27C273E6A724}" destId="{51A710EB-917A-4827-B1BB-33ADBB176444}" srcOrd="1" destOrd="0" presId="urn:microsoft.com/office/officeart/2008/layout/HorizontalMultiLevelHierarchy"/>
    <dgm:cxn modelId="{2E995DC0-EEFB-4382-8C3C-A8F5FFEF5B6A}" type="presOf" srcId="{A50F381C-E103-473B-BC30-27C273E6A724}" destId="{C8D31E14-39B3-4AF6-90E6-63FD49ABCC46}" srcOrd="0" destOrd="0" presId="urn:microsoft.com/office/officeart/2008/layout/HorizontalMultiLevelHierarchy"/>
    <dgm:cxn modelId="{13BCB75D-C0F0-4C22-B0B0-91282C3253F3}" type="presParOf" srcId="{00FED8BB-00A5-4498-BDC9-A3CB2C39326C}" destId="{CA01A383-27F5-4037-BBC1-1BB89A5F8D1B}" srcOrd="0" destOrd="0" presId="urn:microsoft.com/office/officeart/2008/layout/HorizontalMultiLevelHierarchy"/>
    <dgm:cxn modelId="{1F4FD308-FF7E-4025-B7BD-50F189529309}" type="presParOf" srcId="{CA01A383-27F5-4037-BBC1-1BB89A5F8D1B}" destId="{9C664A8B-4E4A-4F20-8645-DF750B69FB5A}" srcOrd="0" destOrd="0" presId="urn:microsoft.com/office/officeart/2008/layout/HorizontalMultiLevelHierarchy"/>
    <dgm:cxn modelId="{F3EE2568-4FAD-40DB-BB69-98A3DF50A4CE}" type="presParOf" srcId="{CA01A383-27F5-4037-BBC1-1BB89A5F8D1B}" destId="{821C5FBA-CBFE-44F3-A1CE-CAE1B328A08B}" srcOrd="1" destOrd="0" presId="urn:microsoft.com/office/officeart/2008/layout/HorizontalMultiLevelHierarchy"/>
    <dgm:cxn modelId="{C07500D4-8FEF-49BE-BF16-03D09E3DE3A1}" type="presParOf" srcId="{821C5FBA-CBFE-44F3-A1CE-CAE1B328A08B}" destId="{3AF60403-8BE6-409E-9D49-107783D48165}" srcOrd="0" destOrd="0" presId="urn:microsoft.com/office/officeart/2008/layout/HorizontalMultiLevelHierarchy"/>
    <dgm:cxn modelId="{7A91191C-7F52-42C3-8E7E-AD52B8F1783C}" type="presParOf" srcId="{3AF60403-8BE6-409E-9D49-107783D48165}" destId="{F6122559-38FE-4AE3-B2AF-139001FB7660}" srcOrd="0" destOrd="0" presId="urn:microsoft.com/office/officeart/2008/layout/HorizontalMultiLevelHierarchy"/>
    <dgm:cxn modelId="{0877F518-AB04-4473-9198-C20766361264}" type="presParOf" srcId="{821C5FBA-CBFE-44F3-A1CE-CAE1B328A08B}" destId="{37130410-46D1-41EA-8D68-85C8E078C1D7}" srcOrd="1" destOrd="0" presId="urn:microsoft.com/office/officeart/2008/layout/HorizontalMultiLevelHierarchy"/>
    <dgm:cxn modelId="{1DB85F5B-C4CB-4735-BD24-6B95AC35474B}" type="presParOf" srcId="{37130410-46D1-41EA-8D68-85C8E078C1D7}" destId="{C92DA4C4-5FC9-4799-B817-875CB7B2BDF3}" srcOrd="0" destOrd="0" presId="urn:microsoft.com/office/officeart/2008/layout/HorizontalMultiLevelHierarchy"/>
    <dgm:cxn modelId="{9D2CCAEA-1ED6-428E-9156-F7BB0868FAFF}" type="presParOf" srcId="{37130410-46D1-41EA-8D68-85C8E078C1D7}" destId="{A1A6C81B-1759-4187-8F6B-11E9D87EFF41}" srcOrd="1" destOrd="0" presId="urn:microsoft.com/office/officeart/2008/layout/HorizontalMultiLevelHierarchy"/>
    <dgm:cxn modelId="{19CA38EE-6A5C-4F86-A2AD-01CB8FC8C580}" type="presParOf" srcId="{821C5FBA-CBFE-44F3-A1CE-CAE1B328A08B}" destId="{25ABD8E1-C005-495E-9DD5-66D4784D90F6}" srcOrd="2" destOrd="0" presId="urn:microsoft.com/office/officeart/2008/layout/HorizontalMultiLevelHierarchy"/>
    <dgm:cxn modelId="{88B445FF-2C27-44D4-B74B-F4366FCD38CB}" type="presParOf" srcId="{25ABD8E1-C005-495E-9DD5-66D4784D90F6}" destId="{8A5366AC-766D-482B-9452-E5969E49CAC8}" srcOrd="0" destOrd="0" presId="urn:microsoft.com/office/officeart/2008/layout/HorizontalMultiLevelHierarchy"/>
    <dgm:cxn modelId="{4ACB3B2D-ADDC-42C6-8BCC-E54EF1CB56A6}" type="presParOf" srcId="{821C5FBA-CBFE-44F3-A1CE-CAE1B328A08B}" destId="{64136180-FBF8-4578-8473-0EF4D5314742}" srcOrd="3" destOrd="0" presId="urn:microsoft.com/office/officeart/2008/layout/HorizontalMultiLevelHierarchy"/>
    <dgm:cxn modelId="{2CAA62F0-DC72-4B06-B567-2BFEAFD80F85}" type="presParOf" srcId="{64136180-FBF8-4578-8473-0EF4D5314742}" destId="{A76BAF5E-D141-43D8-9191-FA92866CBE8A}" srcOrd="0" destOrd="0" presId="urn:microsoft.com/office/officeart/2008/layout/HorizontalMultiLevelHierarchy"/>
    <dgm:cxn modelId="{19BB4791-9463-4234-8B2F-9D38666E5243}" type="presParOf" srcId="{64136180-FBF8-4578-8473-0EF4D5314742}" destId="{49879FAB-9F99-48E0-A082-2227ABBE7E36}" srcOrd="1" destOrd="0" presId="urn:microsoft.com/office/officeart/2008/layout/HorizontalMultiLevelHierarchy"/>
    <dgm:cxn modelId="{0E4C528D-C2B2-431E-B30D-2D99651C0DD6}" type="presParOf" srcId="{821C5FBA-CBFE-44F3-A1CE-CAE1B328A08B}" destId="{C8D31E14-39B3-4AF6-90E6-63FD49ABCC46}" srcOrd="4" destOrd="0" presId="urn:microsoft.com/office/officeart/2008/layout/HorizontalMultiLevelHierarchy"/>
    <dgm:cxn modelId="{6880EBEB-18D0-4729-A838-D4B4021666EA}" type="presParOf" srcId="{C8D31E14-39B3-4AF6-90E6-63FD49ABCC46}" destId="{51A710EB-917A-4827-B1BB-33ADBB176444}" srcOrd="0" destOrd="0" presId="urn:microsoft.com/office/officeart/2008/layout/HorizontalMultiLevelHierarchy"/>
    <dgm:cxn modelId="{7C03C6DE-1DFC-422D-835F-7DC573CC59FD}" type="presParOf" srcId="{821C5FBA-CBFE-44F3-A1CE-CAE1B328A08B}" destId="{EFF4B64E-4EAC-420F-BCFA-BFD52B28F936}" srcOrd="5" destOrd="0" presId="urn:microsoft.com/office/officeart/2008/layout/HorizontalMultiLevelHierarchy"/>
    <dgm:cxn modelId="{0432CDB4-7FDA-40EE-9E2F-88EC0506A9C3}" type="presParOf" srcId="{EFF4B64E-4EAC-420F-BCFA-BFD52B28F936}" destId="{E157A01C-1B2D-491B-AC68-2E3F36D5647A}" srcOrd="0" destOrd="0" presId="urn:microsoft.com/office/officeart/2008/layout/HorizontalMultiLevelHierarchy"/>
    <dgm:cxn modelId="{AC5D6C65-1A27-433D-BF5E-4D92FC77396D}" type="presParOf" srcId="{EFF4B64E-4EAC-420F-BCFA-BFD52B28F936}" destId="{B48984CC-A7CC-48CD-BDC0-326280AC1570}" srcOrd="1" destOrd="0" presId="urn:microsoft.com/office/officeart/2008/layout/HorizontalMultiLevelHierarchy"/>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31E14-39B3-4AF6-90E6-63FD49ABCC46}">
      <dsp:nvSpPr>
        <dsp:cNvPr id="0" name=""/>
        <dsp:cNvSpPr/>
      </dsp:nvSpPr>
      <dsp:spPr>
        <a:xfrm>
          <a:off x="904126" y="1963359"/>
          <a:ext cx="535872" cy="1483299"/>
        </a:xfrm>
        <a:custGeom>
          <a:avLst/>
          <a:gdLst/>
          <a:ahLst/>
          <a:cxnLst/>
          <a:rect l="0" t="0" r="0" b="0"/>
          <a:pathLst>
            <a:path>
              <a:moveTo>
                <a:pt x="0" y="0"/>
              </a:moveTo>
              <a:lnTo>
                <a:pt x="267936" y="0"/>
              </a:lnTo>
              <a:lnTo>
                <a:pt x="267936" y="1483299"/>
              </a:lnTo>
              <a:lnTo>
                <a:pt x="535872" y="1483299"/>
              </a:lnTo>
            </a:path>
          </a:pathLst>
        </a:custGeom>
        <a:noFill/>
        <a:ln w="25400" cap="flat" cmpd="sng" algn="ctr">
          <a:solidFill>
            <a:srgbClr val="F1666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100000"/>
            </a:lnSpc>
            <a:spcBef>
              <a:spcPct val="0"/>
            </a:spcBef>
            <a:spcAft>
              <a:spcPts val="0"/>
            </a:spcAft>
          </a:pPr>
          <a:endParaRPr lang="en-GB" sz="1800" kern="1200">
            <a:solidFill>
              <a:srgbClr val="000066"/>
            </a:solidFill>
          </a:endParaRPr>
        </a:p>
      </dsp:txBody>
      <dsp:txXfrm>
        <a:off x="1132634" y="2665580"/>
        <a:ext cx="78856" cy="78856"/>
      </dsp:txXfrm>
    </dsp:sp>
    <dsp:sp modelId="{25ABD8E1-C005-495E-9DD5-66D4784D90F6}">
      <dsp:nvSpPr>
        <dsp:cNvPr id="0" name=""/>
        <dsp:cNvSpPr/>
      </dsp:nvSpPr>
      <dsp:spPr>
        <a:xfrm>
          <a:off x="904126" y="1917638"/>
          <a:ext cx="535872" cy="91440"/>
        </a:xfrm>
        <a:custGeom>
          <a:avLst/>
          <a:gdLst/>
          <a:ahLst/>
          <a:cxnLst/>
          <a:rect l="0" t="0" r="0" b="0"/>
          <a:pathLst>
            <a:path>
              <a:moveTo>
                <a:pt x="0" y="45720"/>
              </a:moveTo>
              <a:lnTo>
                <a:pt x="267936" y="45720"/>
              </a:lnTo>
              <a:lnTo>
                <a:pt x="267936" y="49760"/>
              </a:lnTo>
              <a:lnTo>
                <a:pt x="535872" y="49760"/>
              </a:lnTo>
            </a:path>
          </a:pathLst>
        </a:custGeom>
        <a:noFill/>
        <a:ln w="25400" cap="flat" cmpd="sng" algn="ctr">
          <a:solidFill>
            <a:srgbClr val="F1666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158666" y="1949961"/>
        <a:ext cx="26794" cy="26794"/>
      </dsp:txXfrm>
    </dsp:sp>
    <dsp:sp modelId="{3AF60403-8BE6-409E-9D49-107783D48165}">
      <dsp:nvSpPr>
        <dsp:cNvPr id="0" name=""/>
        <dsp:cNvSpPr/>
      </dsp:nvSpPr>
      <dsp:spPr>
        <a:xfrm>
          <a:off x="904126" y="491174"/>
          <a:ext cx="535872" cy="1472184"/>
        </a:xfrm>
        <a:custGeom>
          <a:avLst/>
          <a:gdLst/>
          <a:ahLst/>
          <a:cxnLst/>
          <a:rect l="0" t="0" r="0" b="0"/>
          <a:pathLst>
            <a:path>
              <a:moveTo>
                <a:pt x="0" y="1472184"/>
              </a:moveTo>
              <a:lnTo>
                <a:pt x="267936" y="1472184"/>
              </a:lnTo>
              <a:lnTo>
                <a:pt x="267936" y="0"/>
              </a:lnTo>
              <a:lnTo>
                <a:pt x="535872" y="0"/>
              </a:lnTo>
            </a:path>
          </a:pathLst>
        </a:custGeom>
        <a:noFill/>
        <a:ln w="25400" cap="flat" cmpd="sng" algn="ctr">
          <a:solidFill>
            <a:srgbClr val="F1666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100000"/>
            </a:lnSpc>
            <a:spcBef>
              <a:spcPct val="0"/>
            </a:spcBef>
            <a:spcAft>
              <a:spcPts val="0"/>
            </a:spcAft>
          </a:pPr>
          <a:endParaRPr lang="en-GB" sz="1800" kern="1200">
            <a:solidFill>
              <a:srgbClr val="000066"/>
            </a:solidFill>
          </a:endParaRPr>
        </a:p>
      </dsp:txBody>
      <dsp:txXfrm>
        <a:off x="1132896" y="1188099"/>
        <a:ext cx="78333" cy="78333"/>
      </dsp:txXfrm>
    </dsp:sp>
    <dsp:sp modelId="{9C664A8B-4E4A-4F20-8645-DF750B69FB5A}">
      <dsp:nvSpPr>
        <dsp:cNvPr id="0" name=""/>
        <dsp:cNvSpPr/>
      </dsp:nvSpPr>
      <dsp:spPr>
        <a:xfrm rot="16200000">
          <a:off x="-1432270" y="1590320"/>
          <a:ext cx="3926718" cy="746076"/>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eaLnBrk="1" latinLnBrk="0">
            <a:lnSpc>
              <a:spcPct val="100000"/>
            </a:lnSpc>
            <a:spcBef>
              <a:spcPct val="0"/>
            </a:spcBef>
            <a:spcAft>
              <a:spcPts val="0"/>
            </a:spcAft>
          </a:pPr>
          <a:endParaRPr lang="en-GB" sz="1800" kern="1200" dirty="0" smtClean="0">
            <a:solidFill>
              <a:srgbClr val="000066"/>
            </a:solidFill>
          </a:endParaRPr>
        </a:p>
        <a:p>
          <a:pPr lvl="0" algn="ctr" defTabSz="800100" rtl="0" eaLnBrk="1" latinLnBrk="0">
            <a:lnSpc>
              <a:spcPct val="100000"/>
            </a:lnSpc>
            <a:spcBef>
              <a:spcPct val="0"/>
            </a:spcBef>
            <a:spcAft>
              <a:spcPts val="0"/>
            </a:spcAft>
          </a:pPr>
          <a:endParaRPr lang="en-GB" sz="2200" b="1" kern="1200" dirty="0" smtClean="0">
            <a:solidFill>
              <a:srgbClr val="000066"/>
            </a:solidFill>
          </a:endParaRPr>
        </a:p>
      </dsp:txBody>
      <dsp:txXfrm>
        <a:off x="-1432270" y="1590320"/>
        <a:ext cx="3926718" cy="746076"/>
      </dsp:txXfrm>
    </dsp:sp>
    <dsp:sp modelId="{C92DA4C4-5FC9-4799-B817-875CB7B2BDF3}">
      <dsp:nvSpPr>
        <dsp:cNvPr id="0" name=""/>
        <dsp:cNvSpPr/>
      </dsp:nvSpPr>
      <dsp:spPr>
        <a:xfrm>
          <a:off x="1439999" y="10574"/>
          <a:ext cx="3020395" cy="961200"/>
        </a:xfrm>
        <a:prstGeom prst="rect">
          <a:avLst/>
        </a:prstGeom>
        <a:solidFill>
          <a:srgbClr val="F1666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eaLnBrk="1" latinLnBrk="0">
            <a:lnSpc>
              <a:spcPct val="100000"/>
            </a:lnSpc>
            <a:spcBef>
              <a:spcPct val="0"/>
            </a:spcBef>
            <a:spcAft>
              <a:spcPts val="0"/>
            </a:spcAft>
          </a:pPr>
          <a:r>
            <a:rPr lang="en-GB" sz="2800" kern="1200" dirty="0" smtClean="0">
              <a:solidFill>
                <a:schemeClr val="bg1"/>
              </a:solidFill>
              <a:latin typeface="Myriad Pro" pitchFamily="34" charset="0"/>
            </a:rPr>
            <a:t>Political</a:t>
          </a:r>
          <a:endParaRPr lang="en-GB" sz="3200" kern="1200" dirty="0" smtClean="0">
            <a:solidFill>
              <a:schemeClr val="bg1"/>
            </a:solidFill>
            <a:latin typeface="Myriad Pro" pitchFamily="34" charset="0"/>
          </a:endParaRPr>
        </a:p>
      </dsp:txBody>
      <dsp:txXfrm>
        <a:off x="1439999" y="10574"/>
        <a:ext cx="3020395" cy="961200"/>
      </dsp:txXfrm>
    </dsp:sp>
    <dsp:sp modelId="{A76BAF5E-D141-43D8-9191-FA92866CBE8A}">
      <dsp:nvSpPr>
        <dsp:cNvPr id="0" name=""/>
        <dsp:cNvSpPr/>
      </dsp:nvSpPr>
      <dsp:spPr>
        <a:xfrm>
          <a:off x="1439999" y="1486798"/>
          <a:ext cx="3020395" cy="961200"/>
        </a:xfrm>
        <a:prstGeom prst="rect">
          <a:avLst/>
        </a:prstGeom>
        <a:solidFill>
          <a:srgbClr val="F1666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eaLnBrk="1" latinLnBrk="0">
            <a:lnSpc>
              <a:spcPct val="100000"/>
            </a:lnSpc>
            <a:spcBef>
              <a:spcPct val="0"/>
            </a:spcBef>
            <a:spcAft>
              <a:spcPts val="0"/>
            </a:spcAft>
          </a:pPr>
          <a:r>
            <a:rPr lang="en-GB" sz="2800" kern="1200" dirty="0" smtClean="0">
              <a:solidFill>
                <a:schemeClr val="bg1"/>
              </a:solidFill>
              <a:latin typeface="Myriad Pro" pitchFamily="34" charset="0"/>
            </a:rPr>
            <a:t>Social</a:t>
          </a:r>
          <a:endParaRPr lang="en-GB" sz="3200" kern="1200" dirty="0" smtClean="0">
            <a:solidFill>
              <a:schemeClr val="bg1"/>
            </a:solidFill>
            <a:latin typeface="Myriad Pro" pitchFamily="34" charset="0"/>
          </a:endParaRPr>
        </a:p>
      </dsp:txBody>
      <dsp:txXfrm>
        <a:off x="1439999" y="1486798"/>
        <a:ext cx="3020395" cy="961200"/>
      </dsp:txXfrm>
    </dsp:sp>
    <dsp:sp modelId="{E157A01C-1B2D-491B-AC68-2E3F36D5647A}">
      <dsp:nvSpPr>
        <dsp:cNvPr id="0" name=""/>
        <dsp:cNvSpPr/>
      </dsp:nvSpPr>
      <dsp:spPr>
        <a:xfrm>
          <a:off x="1439999" y="2966599"/>
          <a:ext cx="3020371" cy="960118"/>
        </a:xfrm>
        <a:prstGeom prst="rect">
          <a:avLst/>
        </a:prstGeom>
        <a:solidFill>
          <a:srgbClr val="F1666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eaLnBrk="1" latinLnBrk="0">
            <a:lnSpc>
              <a:spcPct val="100000"/>
            </a:lnSpc>
            <a:spcBef>
              <a:spcPct val="0"/>
            </a:spcBef>
            <a:spcAft>
              <a:spcPts val="0"/>
            </a:spcAft>
          </a:pPr>
          <a:r>
            <a:rPr lang="en-GB" sz="2800" kern="1200" dirty="0" smtClean="0">
              <a:solidFill>
                <a:schemeClr val="bg1"/>
              </a:solidFill>
              <a:latin typeface="Myriad Pro" pitchFamily="34" charset="0"/>
            </a:rPr>
            <a:t>Economic</a:t>
          </a:r>
        </a:p>
      </dsp:txBody>
      <dsp:txXfrm>
        <a:off x="1439999" y="2966599"/>
        <a:ext cx="3020371" cy="96011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0.64903</cdr:x>
      <cdr:y>0.28395</cdr:y>
    </cdr:from>
    <cdr:to>
      <cdr:x>0.86667</cdr:x>
      <cdr:y>0.34703</cdr:y>
    </cdr:to>
    <cdr:sp macro="" textlink="">
      <cdr:nvSpPr>
        <cdr:cNvPr id="2" name="TextBox 1"/>
        <cdr:cNvSpPr txBox="1"/>
      </cdr:nvSpPr>
      <cdr:spPr>
        <a:xfrm xmlns:a="http://schemas.openxmlformats.org/drawingml/2006/main">
          <a:off x="5328592" y="1656184"/>
          <a:ext cx="1786847" cy="3679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dirty="0">
              <a:latin typeface="Myriad Pro" pitchFamily="34" charset="0"/>
            </a:rPr>
            <a:t>Improvement</a:t>
          </a:r>
        </a:p>
      </cdr:txBody>
    </cdr:sp>
  </cdr:relSizeAnchor>
  <cdr:relSizeAnchor xmlns:cdr="http://schemas.openxmlformats.org/drawingml/2006/chartDrawing">
    <cdr:from>
      <cdr:x>0.14095</cdr:x>
      <cdr:y>0.77125</cdr:y>
    </cdr:from>
    <cdr:to>
      <cdr:x>0.3168</cdr:x>
      <cdr:y>0.84064</cdr:y>
    </cdr:to>
    <cdr:sp macro="" textlink="">
      <cdr:nvSpPr>
        <cdr:cNvPr id="3" name="TextBox 1"/>
        <cdr:cNvSpPr txBox="1"/>
      </cdr:nvSpPr>
      <cdr:spPr>
        <a:xfrm xmlns:a="http://schemas.openxmlformats.org/drawingml/2006/main">
          <a:off x="974725" y="3687761"/>
          <a:ext cx="1216026" cy="33178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a:latin typeface="Myriad Pro" pitchFamily="34" charset="0"/>
            </a:rPr>
            <a:t>Worsening</a:t>
          </a:r>
        </a:p>
      </cdr:txBody>
    </cdr:sp>
  </cdr:relSizeAnchor>
</c:userShapes>
</file>

<file path=ppt/drawings/drawing2.xml><?xml version="1.0" encoding="utf-8"?>
<c:userShapes xmlns:c="http://schemas.openxmlformats.org/drawingml/2006/chart">
  <cdr:relSizeAnchor xmlns:cdr="http://schemas.openxmlformats.org/drawingml/2006/chartDrawing">
    <cdr:from>
      <cdr:x>0.02038</cdr:x>
      <cdr:y>0.81727</cdr:y>
    </cdr:from>
    <cdr:to>
      <cdr:x>0.05399</cdr:x>
      <cdr:y>0.86871</cdr:y>
    </cdr:to>
    <cdr:sp macro="" textlink="">
      <cdr:nvSpPr>
        <cdr:cNvPr id="2" name="TextBox 9"/>
        <cdr:cNvSpPr txBox="1"/>
      </cdr:nvSpPr>
      <cdr:spPr>
        <a:xfrm xmlns:a="http://schemas.openxmlformats.org/drawingml/2006/main">
          <a:off x="168544" y="5379120"/>
          <a:ext cx="277985" cy="338554"/>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rtlCol="0">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600" dirty="0">
              <a:latin typeface="Myriad Pro" pitchFamily="34" charset="0"/>
            </a:rPr>
            <a:t>1</a:t>
          </a:r>
          <a:endParaRPr lang="en-US" sz="1600" dirty="0">
            <a:latin typeface="Myriad Pro"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0B5148-48BE-4454-9F27-3CAA250A0354}" type="datetimeFigureOut">
              <a:rPr lang="en-GB" smtClean="0"/>
              <a:t>11/06/2014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1268D3-3E22-4B12-9513-10926A5F2385}" type="slidenum">
              <a:rPr lang="en-GB" smtClean="0"/>
              <a:t>‹#›</a:t>
            </a:fld>
            <a:endParaRPr lang="en-GB"/>
          </a:p>
        </p:txBody>
      </p:sp>
    </p:spTree>
    <p:extLst>
      <p:ext uri="{BB962C8B-B14F-4D97-AF65-F5344CB8AC3E}">
        <p14:creationId xmlns:p14="http://schemas.microsoft.com/office/powerpoint/2010/main" val="1073310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b="1" dirty="0"/>
              <a:t>Women are greatly underrepresented </a:t>
            </a:r>
            <a:r>
              <a:rPr lang="en-GB" dirty="0"/>
              <a:t>in top positions of decision making in the majority of the Members States.</a:t>
            </a:r>
          </a:p>
          <a:p>
            <a:endParaRPr lang="en-GB" dirty="0"/>
          </a:p>
          <a:p>
            <a:r>
              <a:rPr lang="en-GB" dirty="0"/>
              <a:t>Despite the fact that women </a:t>
            </a:r>
            <a:r>
              <a:rPr lang="en-GB" b="1" dirty="0"/>
              <a:t>make up nearly half of the workforce and account for more than half of tertiary of level graduates</a:t>
            </a:r>
            <a:r>
              <a:rPr lang="en-GB" dirty="0"/>
              <a:t>, the proportion of women involved in top-level decision-making remains very low. This discrepancy shows a waste of highly-qualified and skilled human resources.</a:t>
            </a:r>
          </a:p>
          <a:p>
            <a:pPr eaLnBrk="1" hangingPunct="1">
              <a:spcBef>
                <a:spcPct val="0"/>
              </a:spcBef>
            </a:pPr>
            <a:endParaRPr lang="en-GB" b="1" dirty="0" smtClean="0"/>
          </a:p>
          <a:p>
            <a:pPr eaLnBrk="1" hangingPunct="1">
              <a:spcBef>
                <a:spcPct val="0"/>
              </a:spcBef>
            </a:pPr>
            <a:endParaRPr lang="en-GB" b="1" dirty="0"/>
          </a:p>
          <a:p>
            <a:pPr eaLnBrk="1" hangingPunct="1">
              <a:spcBef>
                <a:spcPct val="0"/>
              </a:spcBef>
            </a:pPr>
            <a:r>
              <a:rPr lang="en-GB" b="1" dirty="0" smtClean="0"/>
              <a:t>Low levels of representation in political decision-making</a:t>
            </a:r>
          </a:p>
          <a:p>
            <a:pPr eaLnBrk="1" hangingPunct="1">
              <a:spcBef>
                <a:spcPct val="0"/>
              </a:spcBef>
            </a:pPr>
            <a:r>
              <a:rPr lang="en-GB" dirty="0" smtClean="0"/>
              <a:t>Women compared with men are grossly under represented in some parts of political and economic decision making.</a:t>
            </a:r>
          </a:p>
          <a:p>
            <a:pPr eaLnBrk="1" hangingPunct="1">
              <a:spcBef>
                <a:spcPct val="0"/>
              </a:spcBef>
            </a:pPr>
            <a:r>
              <a:rPr lang="en-GB" dirty="0" smtClean="0"/>
              <a:t>Despite the fact that women make up nearly half of the workforce and account for more than half of tertiary of level graduates, the proportion of women involved in top-level decision-making remains very low.</a:t>
            </a:r>
          </a:p>
          <a:p>
            <a:pPr eaLnBrk="1" hangingPunct="1">
              <a:spcBef>
                <a:spcPct val="0"/>
              </a:spcBef>
            </a:pPr>
            <a:r>
              <a:rPr lang="en-GB" dirty="0" smtClean="0"/>
              <a:t>A waste of highly qualified and skilled human resources.</a:t>
            </a:r>
          </a:p>
          <a:p>
            <a:pPr eaLnBrk="1" hangingPunct="1">
              <a:spcBef>
                <a:spcPct val="0"/>
              </a:spcBef>
            </a:pPr>
            <a:endParaRPr lang="en-GB" dirty="0" smtClean="0"/>
          </a:p>
          <a:p>
            <a:pPr eaLnBrk="1" hangingPunct="1">
              <a:spcBef>
                <a:spcPct val="0"/>
              </a:spcBef>
            </a:pPr>
            <a:r>
              <a:rPr lang="en-GB" b="1" dirty="0" smtClean="0"/>
              <a:t>The lowest gender equality score can be found in economic decision-making</a:t>
            </a:r>
          </a:p>
          <a:p>
            <a:pPr eaLnBrk="1" hangingPunct="1">
              <a:spcBef>
                <a:spcPct val="0"/>
              </a:spcBef>
            </a:pPr>
            <a:r>
              <a:rPr lang="en-GB" dirty="0" smtClean="0"/>
              <a:t>The greater deficit representation can be observed in economic power, namely the participation of women on boards of the largest quoted companies. This provides support to the launch by the European Commission in 2011 of the “Women on the board Pledge for Europe”. A call for companies to sign a voluntary commitment to increase women’s presence on corporate boards (30%-2015; 40%-2020)</a:t>
            </a:r>
          </a:p>
          <a:p>
            <a:pPr eaLnBrk="1" hangingPunct="1">
              <a:spcBef>
                <a:spcPct val="0"/>
              </a:spcBef>
            </a:pPr>
            <a:endParaRPr lang="en-GB" dirty="0" smtClean="0"/>
          </a:p>
          <a:p>
            <a:pPr eaLnBrk="1" hangingPunct="1">
              <a:spcBef>
                <a:spcPct val="0"/>
              </a:spcBef>
            </a:pPr>
            <a:r>
              <a:rPr lang="en-GB" b="1" dirty="0" smtClean="0"/>
              <a:t>Key actions should be taken to consider gender balance in decision-making</a:t>
            </a:r>
          </a:p>
          <a:p>
            <a:pPr eaLnBrk="1" hangingPunct="1">
              <a:spcBef>
                <a:spcPct val="0"/>
              </a:spcBef>
            </a:pPr>
            <a:r>
              <a:rPr lang="en-GB" dirty="0" smtClean="0"/>
              <a:t>This finding proves the importance of the key actions taken by the EC:</a:t>
            </a:r>
          </a:p>
          <a:p>
            <a:pPr eaLnBrk="1" hangingPunct="1">
              <a:spcBef>
                <a:spcPct val="0"/>
              </a:spcBef>
            </a:pPr>
            <a:r>
              <a:rPr lang="en-GB" dirty="0" smtClean="0"/>
              <a:t>- Strategy for Equality between Women and Men 2010-2015 to consider gender balance in decision-making; monitor progress towards the aim of 40% of members of one sex in committees and expert groups established by the Commission and support efforts to promote greater participation by women in European Parliament elections including as candidates.</a:t>
            </a:r>
          </a:p>
          <a:p>
            <a:pPr eaLnBrk="1" hangingPunct="1">
              <a:spcBef>
                <a:spcPct val="0"/>
              </a:spcBef>
            </a:pPr>
            <a:endParaRPr lang="en-GB" dirty="0" smtClean="0"/>
          </a:p>
          <a:p>
            <a:pPr eaLnBrk="1" hangingPunct="1">
              <a:spcBef>
                <a:spcPct val="0"/>
              </a:spcBef>
            </a:pPr>
            <a:endParaRPr lang="en-GB" dirty="0" smtClean="0"/>
          </a:p>
          <a:p>
            <a:pPr eaLnBrk="1" hangingPunct="1">
              <a:spcBef>
                <a:spcPct val="0"/>
              </a:spcBef>
            </a:pPr>
            <a:endParaRPr lang="en-GB" dirty="0" smtClean="0"/>
          </a:p>
        </p:txBody>
      </p:sp>
      <p:sp>
        <p:nvSpPr>
          <p:cNvPr id="174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694A041-8BF6-4C41-A3F3-CC7EC26C71D4}" type="slidenum">
              <a:rPr lang="en-US">
                <a:solidFill>
                  <a:srgbClr val="000000"/>
                </a:solidFill>
              </a:rPr>
              <a:pPr>
                <a:defRPr/>
              </a:pPr>
              <a:t>1</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dirty="0" smtClean="0">
                <a:solidFill>
                  <a:prstClr val="white"/>
                </a:solidFill>
                <a:latin typeface="Myriad Pro" pitchFamily="34" charset="0"/>
              </a:rPr>
              <a:t>EU and Member States challenged by large imbalance in decision-making</a:t>
            </a:r>
          </a:p>
          <a:p>
            <a:endParaRPr lang="en-GB" sz="1100" b="0" i="0" u="none" strike="noStrike" kern="1200" baseline="0" dirty="0" smtClean="0">
              <a:solidFill>
                <a:schemeClr val="tx1"/>
              </a:solidFill>
              <a:latin typeface="+mn-lt"/>
              <a:ea typeface="+mn-ea"/>
              <a:cs typeface="+mn-cs"/>
            </a:endParaRPr>
          </a:p>
          <a:p>
            <a:r>
              <a:rPr lang="en-GB" sz="1100" b="0" i="0" u="none" strike="noStrike" kern="1200" baseline="0" dirty="0" smtClean="0">
                <a:solidFill>
                  <a:schemeClr val="tx1"/>
                </a:solidFill>
                <a:latin typeface="+mn-lt"/>
                <a:ea typeface="+mn-ea"/>
                <a:cs typeface="+mn-cs"/>
              </a:rPr>
              <a:t>Women are greatly underrepresented in top positions of decision making in the majority of the Members States.</a:t>
            </a:r>
          </a:p>
          <a:p>
            <a:endParaRPr lang="en-GB" sz="1100" b="0" i="0" u="none" strike="noStrike" kern="1200" baseline="0" dirty="0" smtClean="0">
              <a:solidFill>
                <a:schemeClr val="tx1"/>
              </a:solidFill>
              <a:latin typeface="+mn-lt"/>
              <a:ea typeface="+mn-ea"/>
              <a:cs typeface="+mn-cs"/>
            </a:endParaRPr>
          </a:p>
          <a:p>
            <a:r>
              <a:rPr lang="en-GB" sz="1100" b="0" i="0" u="none" strike="noStrike" kern="1200" baseline="0" dirty="0" smtClean="0">
                <a:solidFill>
                  <a:schemeClr val="tx1"/>
                </a:solidFill>
                <a:latin typeface="+mn-lt"/>
                <a:ea typeface="+mn-ea"/>
                <a:cs typeface="+mn-cs"/>
              </a:rPr>
              <a:t>Despite the fact that women make up nearly half of the workforce and account for more than half of tertiary level graduates, the proportion of women involved in top-level decision-making remains very low. This discrepancy shows a waste of highly-qualified and skilled human resources.</a:t>
            </a:r>
            <a:endParaRPr lang="en-GB" sz="1100" dirty="0" smtClean="0"/>
          </a:p>
          <a:p>
            <a:endParaRPr lang="en-GB" sz="1100" dirty="0" smtClean="0"/>
          </a:p>
          <a:p>
            <a:r>
              <a:rPr lang="en-GB" sz="1100" dirty="0" smtClean="0"/>
              <a:t>The domain of Power focus in the representation of women and men in decision-making positions.</a:t>
            </a:r>
          </a:p>
          <a:p>
            <a:r>
              <a:rPr lang="en-GB" sz="1100" dirty="0" smtClean="0"/>
              <a:t>Conceptually 3 sub-domains</a:t>
            </a:r>
            <a:r>
              <a:rPr lang="en-GB" sz="1100" baseline="0" dirty="0" smtClean="0"/>
              <a:t> were identified: </a:t>
            </a:r>
          </a:p>
          <a:p>
            <a:pPr marL="171450" indent="-171450">
              <a:buFontTx/>
              <a:buChar char="-"/>
            </a:pPr>
            <a:r>
              <a:rPr lang="en-GB" sz="1100" baseline="0" dirty="0" smtClean="0"/>
              <a:t>Political</a:t>
            </a:r>
          </a:p>
          <a:p>
            <a:pPr marL="171450" indent="-171450">
              <a:buFontTx/>
              <a:buChar char="-"/>
            </a:pPr>
            <a:r>
              <a:rPr lang="en-GB" sz="1100" baseline="0" dirty="0" smtClean="0"/>
              <a:t>Social</a:t>
            </a:r>
          </a:p>
          <a:p>
            <a:pPr marL="171450" indent="-171450">
              <a:buFontTx/>
              <a:buChar char="-"/>
            </a:pPr>
            <a:r>
              <a:rPr lang="en-GB" sz="1100" baseline="0" dirty="0" smtClean="0"/>
              <a:t>Economic</a:t>
            </a:r>
          </a:p>
          <a:p>
            <a:pPr marL="0" indent="0">
              <a:buFontTx/>
              <a:buNone/>
            </a:pPr>
            <a:endParaRPr lang="en-GB" sz="1100" baseline="0" dirty="0" smtClean="0"/>
          </a:p>
          <a:p>
            <a:pPr marL="0" indent="0">
              <a:buFontTx/>
              <a:buNone/>
            </a:pPr>
            <a:r>
              <a:rPr lang="en-GB" sz="1100" baseline="0" dirty="0" smtClean="0"/>
              <a:t>No coverage of social power was possible by reliable gender indicators/ the domain measures political and economic power through participation at a decision-making level.</a:t>
            </a:r>
          </a:p>
          <a:p>
            <a:pPr marL="0" indent="0">
              <a:buFontTx/>
              <a:buNone/>
            </a:pPr>
            <a:endParaRPr lang="en-GB" sz="1100" baseline="0" dirty="0" smtClean="0"/>
          </a:p>
          <a:p>
            <a:pPr marL="0" indent="0">
              <a:buFontTx/>
              <a:buNone/>
            </a:pPr>
            <a:r>
              <a:rPr lang="en-GB" sz="1100" baseline="0" dirty="0" smtClean="0"/>
              <a:t>The level of representation of women in political spheres is less than a third at the regional level and decreases even further in Parliaments and Ministries.</a:t>
            </a:r>
          </a:p>
          <a:p>
            <a:pPr marL="0" indent="0">
              <a:buFontTx/>
              <a:buNone/>
            </a:pPr>
            <a:r>
              <a:rPr lang="en-GB" sz="1100" baseline="0" dirty="0" smtClean="0"/>
              <a:t>The dearth of representation of women in the political sphere is even more pronounced in the economic sphere.</a:t>
            </a:r>
          </a:p>
          <a:p>
            <a:pPr marL="0" indent="0">
              <a:buFontTx/>
              <a:buNone/>
            </a:pPr>
            <a:r>
              <a:rPr lang="en-GB" sz="1100" baseline="0" dirty="0" smtClean="0"/>
              <a:t>Women are greatly under-represented among board members of the largest quoted companies and among members of central banks within the vast majority of the Member Sates.</a:t>
            </a:r>
          </a:p>
          <a:p>
            <a:pPr marL="0" indent="0">
              <a:buFontTx/>
              <a:buNone/>
            </a:pPr>
            <a:r>
              <a:rPr lang="en-GB" sz="1100" baseline="0" dirty="0" smtClean="0"/>
              <a:t>The EU-27 on average has almost reached the halfway point towards equality when it comes to political power. However, scores throughout all MSs show very wide difference ranging from 15.1 in HU to 91.5 in Sweden.</a:t>
            </a:r>
          </a:p>
          <a:p>
            <a:pPr marL="0" indent="0">
              <a:buFontTx/>
              <a:buNone/>
            </a:pPr>
            <a:r>
              <a:rPr lang="en-GB" sz="1100" baseline="0" dirty="0" smtClean="0"/>
              <a:t>The domain of Power calls for measures to increase gender equality in decision making. The scores show the extent of gender inequality in political and economic power. While less than a handful of Member States attain satisfactory gender equality scores in political power, the situation is even worse in the domain of economic power.</a:t>
            </a:r>
          </a:p>
        </p:txBody>
      </p:sp>
      <p:sp>
        <p:nvSpPr>
          <p:cNvPr id="4" name="Slide Number Placeholder 3"/>
          <p:cNvSpPr>
            <a:spLocks noGrp="1"/>
          </p:cNvSpPr>
          <p:nvPr>
            <p:ph type="sldNum" sz="quarter" idx="10"/>
          </p:nvPr>
        </p:nvSpPr>
        <p:spPr/>
        <p:txBody>
          <a:bodyPr/>
          <a:lstStyle/>
          <a:p>
            <a:fld id="{ABB44B96-DFF4-4D6C-B253-ACD0710C7BB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94703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A6DAFD14-9A58-45A3-AB18-E2C5CDC65320}" type="datetime1">
              <a:rPr lang="en-GB"/>
              <a:pPr>
                <a:defRPr/>
              </a:pPr>
              <a:t>11/06/2014</a:t>
            </a:fld>
            <a:endParaRPr lang="en-GB" dirty="0"/>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7238E7A1-35A1-4629-B81B-FC764223598D}" type="slidenum">
              <a:rPr lang="en-GB"/>
              <a:pPr>
                <a:defRPr/>
              </a:pPr>
              <a:t>‹#›</a:t>
            </a:fld>
            <a:endParaRPr lang="en-GB" dirty="0"/>
          </a:p>
        </p:txBody>
      </p:sp>
    </p:spTree>
    <p:extLst>
      <p:ext uri="{BB962C8B-B14F-4D97-AF65-F5344CB8AC3E}">
        <p14:creationId xmlns:p14="http://schemas.microsoft.com/office/powerpoint/2010/main" val="375487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D2586FF3-6300-49EA-8D14-87F911B59520}" type="datetime1">
              <a:rPr lang="en-GB"/>
              <a:pPr>
                <a:defRPr/>
              </a:pPr>
              <a:t>11/06/2014</a:t>
            </a:fld>
            <a:endParaRPr lang="en-GB" dirty="0"/>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162CD9EB-369C-48D1-8916-5A0F6FE83F80}" type="slidenum">
              <a:rPr lang="en-GB"/>
              <a:pPr>
                <a:defRPr/>
              </a:pPr>
              <a:t>‹#›</a:t>
            </a:fld>
            <a:endParaRPr lang="en-GB" dirty="0"/>
          </a:p>
        </p:txBody>
      </p:sp>
    </p:spTree>
    <p:extLst>
      <p:ext uri="{BB962C8B-B14F-4D97-AF65-F5344CB8AC3E}">
        <p14:creationId xmlns:p14="http://schemas.microsoft.com/office/powerpoint/2010/main" val="784789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4C094122-65FB-49DC-9B58-8D420DCEFEE4}" type="datetime1">
              <a:rPr lang="en-GB"/>
              <a:pPr>
                <a:defRPr/>
              </a:pPr>
              <a:t>11/06/2014</a:t>
            </a:fld>
            <a:endParaRPr lang="en-GB" dirty="0"/>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557625E3-B030-492E-9719-73F4970682C3}" type="slidenum">
              <a:rPr lang="en-GB"/>
              <a:pPr>
                <a:defRPr/>
              </a:pPr>
              <a:t>‹#›</a:t>
            </a:fld>
            <a:endParaRPr lang="en-GB" dirty="0"/>
          </a:p>
        </p:txBody>
      </p:sp>
    </p:spTree>
    <p:extLst>
      <p:ext uri="{BB962C8B-B14F-4D97-AF65-F5344CB8AC3E}">
        <p14:creationId xmlns:p14="http://schemas.microsoft.com/office/powerpoint/2010/main" val="2885339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C8E23C2-089E-42ED-9B47-DB3B17AD8FE2}" type="datetime1">
              <a:rPr lang="en-GB">
                <a:solidFill>
                  <a:prstClr val="black">
                    <a:tint val="75000"/>
                  </a:prstClr>
                </a:solidFill>
              </a:rPr>
              <a:pPr>
                <a:defRPr/>
              </a:pPr>
              <a:t>11/06/2014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5515BB-5DE9-4293-80B3-2673FD920BE3}"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672749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68D1A02-3ED8-48AA-9AB8-4B20BC578694}" type="datetime1">
              <a:rPr lang="en-GB">
                <a:solidFill>
                  <a:prstClr val="black">
                    <a:tint val="75000"/>
                  </a:prstClr>
                </a:solidFill>
              </a:rPr>
              <a:pPr>
                <a:defRPr/>
              </a:pPr>
              <a:t>11/06/2014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BC5184-091C-47B3-82BD-904C3A205264}"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267191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31E9B5-ADD7-4F5C-A3BE-F7C370183C3A}" type="datetime1">
              <a:rPr lang="en-GB">
                <a:solidFill>
                  <a:prstClr val="black">
                    <a:tint val="75000"/>
                  </a:prstClr>
                </a:solidFill>
              </a:rPr>
              <a:pPr>
                <a:defRPr/>
              </a:pPr>
              <a:t>11/06/2014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78B0514-D826-4657-8F2D-41B29921563B}"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667611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7E37D4B-A725-4C8F-807A-9B3F99AAF104}" type="datetime1">
              <a:rPr lang="en-GB">
                <a:solidFill>
                  <a:prstClr val="black">
                    <a:tint val="75000"/>
                  </a:prstClr>
                </a:solidFill>
              </a:rPr>
              <a:pPr>
                <a:defRPr/>
              </a:pPr>
              <a:t>11/06/2014</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12744CA-84E6-4488-A1AD-65166FAEF104}"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818996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80AEEAB-EAB2-40D6-8211-B44E60FF5FEE}" type="datetime1">
              <a:rPr lang="en-GB">
                <a:solidFill>
                  <a:prstClr val="black">
                    <a:tint val="75000"/>
                  </a:prstClr>
                </a:solidFill>
              </a:rPr>
              <a:pPr>
                <a:defRPr/>
              </a:pPr>
              <a:t>11/06/2014</a:t>
            </a:fld>
            <a:endParaRPr lang="en-GB"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4B2F35A-E94A-4A8C-B70F-BFB3C95F8975}"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752310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DC595FB-0EDC-43FE-8ABB-DDB38600C45A}" type="datetime1">
              <a:rPr lang="en-GB">
                <a:solidFill>
                  <a:prstClr val="black">
                    <a:tint val="75000"/>
                  </a:prstClr>
                </a:solidFill>
              </a:rPr>
              <a:pPr>
                <a:defRPr/>
              </a:pPr>
              <a:t>11/06/2014</a:t>
            </a:fld>
            <a:endParaRPr lang="en-GB"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C620F46F-3116-4221-8801-094FFA2E8F48}"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863366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452BB8-3B20-40F8-888D-00B7A49E0B0B}" type="datetime1">
              <a:rPr lang="en-GB">
                <a:solidFill>
                  <a:prstClr val="black">
                    <a:tint val="75000"/>
                  </a:prstClr>
                </a:solidFill>
              </a:rPr>
              <a:pPr>
                <a:defRPr/>
              </a:pPr>
              <a:t>11/06/2014</a:t>
            </a:fld>
            <a:endParaRPr lang="en-GB"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A0E9F34-85F3-4303-9E95-19C975591468}"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8628872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0631C53-FDC5-4F11-AF26-89DA81A95113}" type="datetime1">
              <a:rPr lang="en-GB">
                <a:solidFill>
                  <a:prstClr val="black">
                    <a:tint val="75000"/>
                  </a:prstClr>
                </a:solidFill>
              </a:rPr>
              <a:pPr>
                <a:defRPr/>
              </a:pPr>
              <a:t>11/06/2014</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2482CA0-ABD4-425C-93D0-4A30E824C622}"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972024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C0C5B465-D8D6-44AD-9D84-16424DDC1C5D}" type="datetime1">
              <a:rPr lang="en-GB"/>
              <a:pPr>
                <a:defRPr/>
              </a:pPr>
              <a:t>11/06/2014</a:t>
            </a:fld>
            <a:endParaRPr lang="en-GB" dirty="0"/>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0C03D5F4-1910-4ABE-8B23-687290BE5AF0}" type="slidenum">
              <a:rPr lang="en-GB"/>
              <a:pPr>
                <a:defRPr/>
              </a:pPr>
              <a:t>‹#›</a:t>
            </a:fld>
            <a:endParaRPr lang="en-GB" dirty="0"/>
          </a:p>
        </p:txBody>
      </p:sp>
    </p:spTree>
    <p:extLst>
      <p:ext uri="{BB962C8B-B14F-4D97-AF65-F5344CB8AC3E}">
        <p14:creationId xmlns:p14="http://schemas.microsoft.com/office/powerpoint/2010/main" val="502208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D47D97-583A-49B0-B609-E89AED7B7F96}" type="datetime1">
              <a:rPr lang="en-GB">
                <a:solidFill>
                  <a:prstClr val="black">
                    <a:tint val="75000"/>
                  </a:prstClr>
                </a:solidFill>
              </a:rPr>
              <a:pPr>
                <a:defRPr/>
              </a:pPr>
              <a:t>11/06/2014</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262531C-0641-4D19-832E-05DAE516914C}"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5777601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7C0F468-CC43-4506-8DB0-5D33F4D0C05B}" type="datetime1">
              <a:rPr lang="en-GB">
                <a:solidFill>
                  <a:prstClr val="black">
                    <a:tint val="75000"/>
                  </a:prstClr>
                </a:solidFill>
              </a:rPr>
              <a:pPr>
                <a:defRPr/>
              </a:pPr>
              <a:t>11/06/2014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CD17725-8FB8-4750-AA32-AABBD92DF8A3}"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017078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5E5821B-AAF2-43BD-AFFF-09FE58EF3012}" type="datetime1">
              <a:rPr lang="en-GB">
                <a:solidFill>
                  <a:prstClr val="black">
                    <a:tint val="75000"/>
                  </a:prstClr>
                </a:solidFill>
              </a:rPr>
              <a:pPr>
                <a:defRPr/>
              </a:pPr>
              <a:t>11/06/2014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D106D3D-EF6F-4A96-964E-295FFC88257B}"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6882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5BF10BA7-781F-411C-8F3B-11DC1B2FCFE4}" type="datetime1">
              <a:rPr lang="en-GB"/>
              <a:pPr>
                <a:defRPr/>
              </a:pPr>
              <a:t>11/06/2014</a:t>
            </a:fld>
            <a:endParaRPr lang="en-GB" dirty="0"/>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59B5EE4E-611C-4D57-985F-5BD565C662CC}" type="slidenum">
              <a:rPr lang="en-GB"/>
              <a:pPr>
                <a:defRPr/>
              </a:pPr>
              <a:t>‹#›</a:t>
            </a:fld>
            <a:endParaRPr lang="en-GB" dirty="0"/>
          </a:p>
        </p:txBody>
      </p:sp>
    </p:spTree>
    <p:extLst>
      <p:ext uri="{BB962C8B-B14F-4D97-AF65-F5344CB8AC3E}">
        <p14:creationId xmlns:p14="http://schemas.microsoft.com/office/powerpoint/2010/main" val="20706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E16388F8-B58D-43CE-A50F-6982EA7B3317}" type="datetime1">
              <a:rPr lang="en-GB"/>
              <a:pPr>
                <a:defRPr/>
              </a:pPr>
              <a:t>11/06/2014</a:t>
            </a:fld>
            <a:endParaRPr lang="en-GB" dirty="0"/>
          </a:p>
        </p:txBody>
      </p:sp>
      <p:sp>
        <p:nvSpPr>
          <p:cNvPr id="6" name="Footer Placeholder 5"/>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7" name="Slide Number Placeholder 6"/>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ED84E1C4-83F2-4286-B1FE-7781C3F86784}" type="slidenum">
              <a:rPr lang="en-GB"/>
              <a:pPr>
                <a:defRPr/>
              </a:pPr>
              <a:t>‹#›</a:t>
            </a:fld>
            <a:endParaRPr lang="en-GB" dirty="0"/>
          </a:p>
        </p:txBody>
      </p:sp>
    </p:spTree>
    <p:extLst>
      <p:ext uri="{BB962C8B-B14F-4D97-AF65-F5344CB8AC3E}">
        <p14:creationId xmlns:p14="http://schemas.microsoft.com/office/powerpoint/2010/main" val="202223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61587BAB-26DF-4ED0-8706-E021E89F5F31}" type="datetime1">
              <a:rPr lang="en-GB"/>
              <a:pPr>
                <a:defRPr/>
              </a:pPr>
              <a:t>11/06/2014</a:t>
            </a:fld>
            <a:endParaRPr lang="en-GB" dirty="0"/>
          </a:p>
        </p:txBody>
      </p:sp>
      <p:sp>
        <p:nvSpPr>
          <p:cNvPr id="8" name="Footer Placeholder 7"/>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9" name="Slide Number Placeholder 8"/>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BFC31BA6-845B-4DF6-BD7F-8D0526E60266}" type="slidenum">
              <a:rPr lang="en-GB"/>
              <a:pPr>
                <a:defRPr/>
              </a:pPr>
              <a:t>‹#›</a:t>
            </a:fld>
            <a:endParaRPr lang="en-GB" dirty="0"/>
          </a:p>
        </p:txBody>
      </p:sp>
    </p:spTree>
    <p:extLst>
      <p:ext uri="{BB962C8B-B14F-4D97-AF65-F5344CB8AC3E}">
        <p14:creationId xmlns:p14="http://schemas.microsoft.com/office/powerpoint/2010/main" val="948351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5494C4DB-E427-406F-B9E6-FFBF969C9A18}" type="datetime1">
              <a:rPr lang="en-GB"/>
              <a:pPr>
                <a:defRPr/>
              </a:pPr>
              <a:t>11/06/2014</a:t>
            </a:fld>
            <a:endParaRPr lang="en-GB" dirty="0"/>
          </a:p>
        </p:txBody>
      </p:sp>
      <p:sp>
        <p:nvSpPr>
          <p:cNvPr id="4" name="Footer Placeholder 3"/>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5" name="Slide Number Placeholder 4"/>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0EE4B815-184D-4455-A3B1-835C8629A1E1}" type="slidenum">
              <a:rPr lang="en-GB"/>
              <a:pPr>
                <a:defRPr/>
              </a:pPr>
              <a:t>‹#›</a:t>
            </a:fld>
            <a:endParaRPr lang="en-GB" dirty="0"/>
          </a:p>
        </p:txBody>
      </p:sp>
    </p:spTree>
    <p:extLst>
      <p:ext uri="{BB962C8B-B14F-4D97-AF65-F5344CB8AC3E}">
        <p14:creationId xmlns:p14="http://schemas.microsoft.com/office/powerpoint/2010/main" val="335434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E8EE33E7-7C7A-45AD-9482-A0A8A85B617A}" type="datetime1">
              <a:rPr lang="en-GB"/>
              <a:pPr>
                <a:defRPr/>
              </a:pPr>
              <a:t>11/06/2014</a:t>
            </a:fld>
            <a:endParaRPr lang="en-GB"/>
          </a:p>
        </p:txBody>
      </p:sp>
      <p:sp>
        <p:nvSpPr>
          <p:cNvPr id="3" name="Footer Placeholder 2"/>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4" name="Slide Number Placeholder 3"/>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CBA8F429-8051-439E-828D-B29FD25D0959}" type="slidenum">
              <a:rPr lang="en-GB"/>
              <a:pPr>
                <a:defRPr/>
              </a:pPr>
              <a:t>‹#›</a:t>
            </a:fld>
            <a:endParaRPr lang="en-GB"/>
          </a:p>
        </p:txBody>
      </p:sp>
    </p:spTree>
    <p:extLst>
      <p:ext uri="{BB962C8B-B14F-4D97-AF65-F5344CB8AC3E}">
        <p14:creationId xmlns:p14="http://schemas.microsoft.com/office/powerpoint/2010/main" val="3613119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3614DA60-356C-4298-B400-BC8C21AAB428}" type="datetime1">
              <a:rPr lang="en-GB"/>
              <a:pPr>
                <a:defRPr/>
              </a:pPr>
              <a:t>11/06/2014</a:t>
            </a:fld>
            <a:endParaRPr lang="en-GB" dirty="0"/>
          </a:p>
        </p:txBody>
      </p:sp>
      <p:sp>
        <p:nvSpPr>
          <p:cNvPr id="6" name="Footer Placeholder 5"/>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7" name="Slide Number Placeholder 6"/>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8E41AD20-B231-4A34-A1DC-CC78B638EEF1}" type="slidenum">
              <a:rPr lang="en-GB"/>
              <a:pPr>
                <a:defRPr/>
              </a:pPr>
              <a:t>‹#›</a:t>
            </a:fld>
            <a:endParaRPr lang="en-GB" dirty="0"/>
          </a:p>
        </p:txBody>
      </p:sp>
    </p:spTree>
    <p:extLst>
      <p:ext uri="{BB962C8B-B14F-4D97-AF65-F5344CB8AC3E}">
        <p14:creationId xmlns:p14="http://schemas.microsoft.com/office/powerpoint/2010/main" val="270280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6F2283B9-8153-4689-B9B5-FC6AA9072367}" type="datetime1">
              <a:rPr lang="en-GB"/>
              <a:pPr>
                <a:defRPr/>
              </a:pPr>
              <a:t>11/06/2014</a:t>
            </a:fld>
            <a:endParaRPr lang="en-GB" dirty="0"/>
          </a:p>
        </p:txBody>
      </p:sp>
      <p:sp>
        <p:nvSpPr>
          <p:cNvPr id="6" name="Footer Placeholder 5"/>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defRPr>
            </a:lvl1pPr>
          </a:lstStyle>
          <a:p>
            <a:pPr>
              <a:defRPr/>
            </a:pPr>
            <a:endParaRPr lang="en-GB"/>
          </a:p>
        </p:txBody>
      </p:sp>
      <p:sp>
        <p:nvSpPr>
          <p:cNvPr id="7" name="Slide Number Placeholder 6"/>
          <p:cNvSpPr>
            <a:spLocks noGrp="1"/>
          </p:cNvSpPr>
          <p:nvPr>
            <p:ph type="sldNum" sz="quarter" idx="12"/>
          </p:nvPr>
        </p:nvSpPr>
        <p:spPr/>
        <p:txBody>
          <a:bodyPr rtlCol="0"/>
          <a:lstStyle>
            <a:lvl1pPr fontAlgn="auto">
              <a:spcBef>
                <a:spcPts val="0"/>
              </a:spcBef>
              <a:spcAft>
                <a:spcPts val="0"/>
              </a:spcAft>
              <a:defRPr>
                <a:solidFill>
                  <a:prstClr val="black">
                    <a:tint val="75000"/>
                  </a:prstClr>
                </a:solidFill>
                <a:latin typeface="+mn-lt"/>
              </a:defRPr>
            </a:lvl1pPr>
          </a:lstStyle>
          <a:p>
            <a:pPr>
              <a:defRPr/>
            </a:pPr>
            <a:fld id="{B950273C-BC23-4E4A-8C8C-09305065CF1B}" type="slidenum">
              <a:rPr lang="en-GB"/>
              <a:pPr>
                <a:defRPr/>
              </a:pPr>
              <a:t>‹#›</a:t>
            </a:fld>
            <a:endParaRPr lang="en-GB" dirty="0"/>
          </a:p>
        </p:txBody>
      </p:sp>
    </p:spTree>
    <p:extLst>
      <p:ext uri="{BB962C8B-B14F-4D97-AF65-F5344CB8AC3E}">
        <p14:creationId xmlns:p14="http://schemas.microsoft.com/office/powerpoint/2010/main" val="2198525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fontAlgn="base">
              <a:spcBef>
                <a:spcPct val="0"/>
              </a:spcBef>
              <a:spcAft>
                <a:spcPct val="0"/>
              </a:spcAft>
              <a:defRPr/>
            </a:pPr>
            <a:fld id="{5D978796-D1CF-4D5B-8298-BA48C26C6EAB}" type="datetime1">
              <a:rPr lang="en-GB"/>
              <a:pPr fontAlgn="base">
                <a:spcBef>
                  <a:spcPct val="0"/>
                </a:spcBef>
                <a:spcAft>
                  <a:spcPct val="0"/>
                </a:spcAft>
                <a:defRPr/>
              </a:pPr>
              <a:t>11/06/2014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fontAlgn="base">
              <a:spcBef>
                <a:spcPct val="0"/>
              </a:spcBef>
              <a:spcAft>
                <a:spcPct val="0"/>
              </a:spcAft>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fontAlgn="base">
              <a:spcBef>
                <a:spcPct val="0"/>
              </a:spcBef>
              <a:spcAft>
                <a:spcPct val="0"/>
              </a:spcAft>
              <a:defRPr/>
            </a:pPr>
            <a:fld id="{B18E8E7C-1AB1-414A-8F5F-822CFD3D17FE}" type="slidenum">
              <a:rPr lang="en-GB"/>
              <a:pPr fontAlgn="base">
                <a:spcBef>
                  <a:spcPct val="0"/>
                </a:spcBef>
                <a:spcAft>
                  <a:spcPct val="0"/>
                </a:spcAft>
                <a:defRPr/>
              </a:pPr>
              <a:t>‹#›</a:t>
            </a:fld>
            <a:endParaRPr lang="en-GB"/>
          </a:p>
        </p:txBody>
      </p:sp>
    </p:spTree>
    <p:extLst>
      <p:ext uri="{BB962C8B-B14F-4D97-AF65-F5344CB8AC3E}">
        <p14:creationId xmlns:p14="http://schemas.microsoft.com/office/powerpoint/2010/main" val="3140516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defTabSz="457200">
              <a:defRPr/>
            </a:pPr>
            <a:fld id="{FCAFAF8A-4614-4DFB-9CCD-CEDD095959DA}" type="datetime1">
              <a:rPr lang="en-GB">
                <a:solidFill>
                  <a:prstClr val="black">
                    <a:tint val="75000"/>
                  </a:prstClr>
                </a:solidFill>
              </a:rPr>
              <a:pPr defTabSz="457200">
                <a:defRPr/>
              </a:pPr>
              <a:t>11/06/2014</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defTabSz="457200">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defTabSz="457200">
              <a:defRPr/>
            </a:pPr>
            <a:fld id="{3400B3E7-4C75-4275-AE5A-26C844471208}" type="slidenum">
              <a:rPr lang="en-GB">
                <a:solidFill>
                  <a:prstClr val="black">
                    <a:tint val="75000"/>
                  </a:prstClr>
                </a:solidFill>
              </a:rPr>
              <a:pPr defTabSz="457200">
                <a:defRPr/>
              </a:pPr>
              <a:t>‹#›</a:t>
            </a:fld>
            <a:endParaRPr lang="en-GB" dirty="0">
              <a:solidFill>
                <a:prstClr val="black">
                  <a:tint val="75000"/>
                </a:prstClr>
              </a:solidFill>
            </a:endParaRPr>
          </a:p>
        </p:txBody>
      </p:sp>
    </p:spTree>
    <p:extLst>
      <p:ext uri="{BB962C8B-B14F-4D97-AF65-F5344CB8AC3E}">
        <p14:creationId xmlns:p14="http://schemas.microsoft.com/office/powerpoint/2010/main" val="32931148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gif"/><Relationship Id="rId4" Type="http://schemas.openxmlformats.org/officeDocument/2006/relationships/diagramData" Target="../diagrams/data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18.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6661"/>
        </a:solidFill>
        <a:effectLst/>
      </p:bgPr>
    </p:bg>
    <p:spTree>
      <p:nvGrpSpPr>
        <p:cNvPr id="1" name=""/>
        <p:cNvGrpSpPr/>
        <p:nvPr/>
      </p:nvGrpSpPr>
      <p:grpSpPr>
        <a:xfrm>
          <a:off x="0" y="0"/>
          <a:ext cx="0" cy="0"/>
          <a:chOff x="0" y="0"/>
          <a:chExt cx="0" cy="0"/>
        </a:xfrm>
      </p:grpSpPr>
      <p:pic>
        <p:nvPicPr>
          <p:cNvPr id="173058"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1628800"/>
            <a:ext cx="3352800"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422313" y="2708920"/>
            <a:ext cx="4464496" cy="1569660"/>
          </a:xfrm>
          <a:prstGeom prst="rect">
            <a:avLst/>
          </a:prstGeom>
          <a:noFill/>
        </p:spPr>
        <p:txBody>
          <a:bodyPr wrap="square" rtlCol="0">
            <a:spAutoFit/>
          </a:bodyPr>
          <a:lstStyle/>
          <a:p>
            <a:pPr>
              <a:spcAft>
                <a:spcPts val="600"/>
              </a:spcAft>
            </a:pPr>
            <a:r>
              <a:rPr lang="en-GB" sz="3200" dirty="0">
                <a:solidFill>
                  <a:prstClr val="white"/>
                </a:solidFill>
                <a:latin typeface="Myriad Pro" pitchFamily="34" charset="0"/>
              </a:rPr>
              <a:t>An analysis of the domain of power over the period 2004 to 2013</a:t>
            </a:r>
            <a:endParaRPr lang="en-US" sz="3200" dirty="0">
              <a:solidFill>
                <a:prstClr val="white"/>
              </a:solidFill>
              <a:latin typeface="Myriad Pro" pitchFamily="34" charset="0"/>
            </a:endParaRPr>
          </a:p>
        </p:txBody>
      </p:sp>
    </p:spTree>
    <p:extLst>
      <p:ext uri="{BB962C8B-B14F-4D97-AF65-F5344CB8AC3E}">
        <p14:creationId xmlns:p14="http://schemas.microsoft.com/office/powerpoint/2010/main" val="220045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80" y="2002168"/>
            <a:ext cx="2291597" cy="2256773"/>
          </a:xfrm>
          <a:prstGeom prst="rect">
            <a:avLst/>
          </a:prstGeom>
        </p:spPr>
      </p:pic>
      <p:graphicFrame>
        <p:nvGraphicFramePr>
          <p:cNvPr id="5" name="Diagram 4"/>
          <p:cNvGraphicFramePr>
            <a:graphicFrameLocks noChangeAspect="1"/>
          </p:cNvGraphicFramePr>
          <p:nvPr>
            <p:extLst>
              <p:ext uri="{D42A27DB-BD31-4B8C-83A1-F6EECF244321}">
                <p14:modId xmlns:p14="http://schemas.microsoft.com/office/powerpoint/2010/main" val="2886197534"/>
              </p:ext>
            </p:extLst>
          </p:nvPr>
        </p:nvGraphicFramePr>
        <p:xfrm>
          <a:off x="1495716" y="1092737"/>
          <a:ext cx="4571999" cy="39267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Picture 4" descr="G:\Operations\Communication_Information\GRAPHICAL-CHART-VISUAL-IDENTITY\FINAL FILES !!!\2010.4176_Logo\2010.4176_Logo\CMYK\FORMAT_PNG\EIGE_EN.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3006" y="245870"/>
            <a:ext cx="923471" cy="92347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2440" y="6385573"/>
            <a:ext cx="479536" cy="324184"/>
          </a:xfrm>
          <a:prstGeom prst="rect">
            <a:avLst/>
          </a:prstGeom>
        </p:spPr>
      </p:pic>
      <p:sp>
        <p:nvSpPr>
          <p:cNvPr id="9" name="TextBox 8"/>
          <p:cNvSpPr txBox="1"/>
          <p:nvPr/>
        </p:nvSpPr>
        <p:spPr>
          <a:xfrm>
            <a:off x="5989968" y="1156682"/>
            <a:ext cx="1406411" cy="400110"/>
          </a:xfrm>
          <a:prstGeom prst="rect">
            <a:avLst/>
          </a:prstGeom>
        </p:spPr>
        <p:txBody>
          <a:bodyPr wrap="none">
            <a:spAutoFit/>
          </a:bodyPr>
          <a:lstStyle>
            <a:defPPr>
              <a:defRPr lang="en-US"/>
            </a:defPPr>
            <a:lvl1pPr>
              <a:defRPr b="1">
                <a:solidFill>
                  <a:srgbClr val="F16661"/>
                </a:solidFill>
              </a:defRPr>
            </a:lvl1pPr>
          </a:lstStyle>
          <a:p>
            <a:r>
              <a:rPr lang="en-GB" sz="2000" dirty="0">
                <a:latin typeface="Myriad Pro" pitchFamily="34" charset="0"/>
              </a:rPr>
              <a:t>Ministerial</a:t>
            </a:r>
          </a:p>
        </p:txBody>
      </p:sp>
      <p:sp>
        <p:nvSpPr>
          <p:cNvPr id="10" name="TextBox 9"/>
          <p:cNvSpPr txBox="1"/>
          <p:nvPr/>
        </p:nvSpPr>
        <p:spPr>
          <a:xfrm>
            <a:off x="5989968" y="1556792"/>
            <a:ext cx="1807803" cy="400110"/>
          </a:xfrm>
          <a:prstGeom prst="rect">
            <a:avLst/>
          </a:prstGeom>
        </p:spPr>
        <p:txBody>
          <a:bodyPr wrap="none">
            <a:spAutoFit/>
          </a:bodyPr>
          <a:lstStyle>
            <a:defPPr>
              <a:defRPr lang="en-US"/>
            </a:defPPr>
            <a:lvl1pPr>
              <a:defRPr b="1">
                <a:solidFill>
                  <a:srgbClr val="F16661"/>
                </a:solidFill>
              </a:defRPr>
            </a:lvl1pPr>
          </a:lstStyle>
          <a:p>
            <a:r>
              <a:rPr lang="en-GB" sz="2000" dirty="0">
                <a:latin typeface="Myriad Pro" pitchFamily="34" charset="0"/>
              </a:rPr>
              <a:t>Parliamentary</a:t>
            </a:r>
          </a:p>
        </p:txBody>
      </p:sp>
      <p:sp>
        <p:nvSpPr>
          <p:cNvPr id="12" name="TextBox 11"/>
          <p:cNvSpPr txBox="1"/>
          <p:nvPr/>
        </p:nvSpPr>
        <p:spPr>
          <a:xfrm>
            <a:off x="6095370" y="4110968"/>
            <a:ext cx="2389052" cy="400110"/>
          </a:xfrm>
          <a:prstGeom prst="rect">
            <a:avLst/>
          </a:prstGeom>
        </p:spPr>
        <p:txBody>
          <a:bodyPr wrap="none">
            <a:spAutoFit/>
          </a:bodyPr>
          <a:lstStyle>
            <a:defPPr>
              <a:defRPr lang="en-US"/>
            </a:defPPr>
            <a:lvl1pPr>
              <a:defRPr b="1">
                <a:solidFill>
                  <a:srgbClr val="F16661"/>
                </a:solidFill>
              </a:defRPr>
            </a:lvl1pPr>
          </a:lstStyle>
          <a:p>
            <a:r>
              <a:rPr lang="en-GB" sz="2000" dirty="0">
                <a:latin typeface="Myriad Pro" pitchFamily="34" charset="0"/>
              </a:rPr>
              <a:t>Members of </a:t>
            </a:r>
            <a:r>
              <a:rPr lang="en-GB" sz="2000" dirty="0" smtClean="0">
                <a:latin typeface="Myriad Pro" pitchFamily="34" charset="0"/>
              </a:rPr>
              <a:t>boards</a:t>
            </a:r>
            <a:endParaRPr lang="en-GB" sz="2000" dirty="0">
              <a:latin typeface="Myriad Pro" pitchFamily="34" charset="0"/>
            </a:endParaRPr>
          </a:p>
        </p:txBody>
      </p:sp>
      <p:sp>
        <p:nvSpPr>
          <p:cNvPr id="13" name="TextBox 12"/>
          <p:cNvSpPr txBox="1"/>
          <p:nvPr/>
        </p:nvSpPr>
        <p:spPr>
          <a:xfrm>
            <a:off x="6095370" y="4472858"/>
            <a:ext cx="3051926" cy="400110"/>
          </a:xfrm>
          <a:prstGeom prst="rect">
            <a:avLst/>
          </a:prstGeom>
        </p:spPr>
        <p:txBody>
          <a:bodyPr wrap="none">
            <a:spAutoFit/>
          </a:bodyPr>
          <a:lstStyle>
            <a:defPPr>
              <a:defRPr lang="en-US"/>
            </a:defPPr>
            <a:lvl1pPr>
              <a:defRPr b="1">
                <a:solidFill>
                  <a:srgbClr val="F16661"/>
                </a:solidFill>
              </a:defRPr>
            </a:lvl1pPr>
          </a:lstStyle>
          <a:p>
            <a:r>
              <a:rPr lang="en-GB" sz="2000" dirty="0">
                <a:latin typeface="Myriad Pro" pitchFamily="34" charset="0"/>
              </a:rPr>
              <a:t>Members of Central Bank</a:t>
            </a:r>
          </a:p>
        </p:txBody>
      </p:sp>
      <p:cxnSp>
        <p:nvCxnSpPr>
          <p:cNvPr id="14" name="Straight Connector 13"/>
          <p:cNvCxnSpPr/>
          <p:nvPr/>
        </p:nvCxnSpPr>
        <p:spPr>
          <a:xfrm>
            <a:off x="5796000" y="1116000"/>
            <a:ext cx="3383280" cy="0"/>
          </a:xfrm>
          <a:prstGeom prst="line">
            <a:avLst/>
          </a:prstGeom>
          <a:ln w="38100">
            <a:solidFill>
              <a:srgbClr val="F1666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43600" y="5004000"/>
            <a:ext cx="3383280" cy="0"/>
          </a:xfrm>
          <a:prstGeom prst="line">
            <a:avLst/>
          </a:prstGeom>
          <a:ln w="38100">
            <a:solidFill>
              <a:srgbClr val="F1666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796000" y="4075200"/>
            <a:ext cx="3383280" cy="0"/>
          </a:xfrm>
          <a:prstGeom prst="line">
            <a:avLst/>
          </a:prstGeom>
          <a:ln w="38100">
            <a:solidFill>
              <a:srgbClr val="F1666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836920" y="2041200"/>
            <a:ext cx="3383280" cy="0"/>
          </a:xfrm>
          <a:prstGeom prst="line">
            <a:avLst/>
          </a:prstGeom>
          <a:ln w="38100">
            <a:solidFill>
              <a:srgbClr val="F1666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573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9" grpId="0"/>
      <p:bldP spid="10"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653618343"/>
              </p:ext>
            </p:extLst>
          </p:nvPr>
        </p:nvGraphicFramePr>
        <p:xfrm>
          <a:off x="467544" y="548680"/>
          <a:ext cx="8477250" cy="5998964"/>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611560" y="5517232"/>
            <a:ext cx="288032" cy="338554"/>
          </a:xfrm>
          <a:prstGeom prst="rect">
            <a:avLst/>
          </a:prstGeom>
          <a:solidFill>
            <a:schemeClr val="bg1"/>
          </a:solidFill>
        </p:spPr>
        <p:txBody>
          <a:bodyPr wrap="square" rtlCol="0">
            <a:spAutoFit/>
          </a:bodyPr>
          <a:lstStyle/>
          <a:p>
            <a:r>
              <a:rPr lang="en-GB" sz="1600" dirty="0">
                <a:solidFill>
                  <a:prstClr val="black"/>
                </a:solidFill>
                <a:latin typeface="Myriad Pro" pitchFamily="34" charset="0"/>
              </a:rPr>
              <a:t>1</a:t>
            </a:r>
            <a:endParaRPr lang="en-US" sz="1600" dirty="0">
              <a:solidFill>
                <a:prstClr val="black"/>
              </a:solidFill>
              <a:latin typeface="Myriad Pro" pitchFamily="34" charset="0"/>
            </a:endParaRPr>
          </a:p>
        </p:txBody>
      </p:sp>
    </p:spTree>
    <p:extLst>
      <p:ext uri="{BB962C8B-B14F-4D97-AF65-F5344CB8AC3E}">
        <p14:creationId xmlns:p14="http://schemas.microsoft.com/office/powerpoint/2010/main" val="3550937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264522471"/>
              </p:ext>
            </p:extLst>
          </p:nvPr>
        </p:nvGraphicFramePr>
        <p:xfrm>
          <a:off x="539552" y="476672"/>
          <a:ext cx="8210104" cy="5832648"/>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8065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98436" y="5874604"/>
            <a:ext cx="2437459" cy="646331"/>
          </a:xfrm>
          <a:prstGeom prst="rect">
            <a:avLst/>
          </a:prstGeom>
          <a:noFill/>
        </p:spPr>
        <p:txBody>
          <a:bodyPr wrap="square" rtlCol="0">
            <a:spAutoFit/>
          </a:bodyPr>
          <a:lstStyle/>
          <a:p>
            <a:pPr marL="173038" indent="-173038"/>
            <a:r>
              <a:rPr lang="en-GB" dirty="0">
                <a:solidFill>
                  <a:prstClr val="black"/>
                </a:solidFill>
                <a:latin typeface="Myriad Pro" pitchFamily="34" charset="0"/>
              </a:rPr>
              <a:t>* 	Data for Croatia are not available for 2004</a:t>
            </a:r>
            <a:endParaRPr lang="en-US" dirty="0">
              <a:solidFill>
                <a:prstClr val="black"/>
              </a:solidFill>
              <a:latin typeface="Myriad Pro" pitchFamily="34" charset="0"/>
            </a:endParaRPr>
          </a:p>
        </p:txBody>
      </p:sp>
      <p:pic>
        <p:nvPicPr>
          <p:cNvPr id="8" name="Picture 4" descr="G:\Operations\Communication_Information\GRAPHICAL-CHART-VISUAL-IDENTITY\FINAL FILES !!!\2010.4176_Logo\2010.4176_Logo\CMYK\FORMAT_PNG\EIGE_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0"/>
          <p:cNvGrpSpPr/>
          <p:nvPr/>
        </p:nvGrpSpPr>
        <p:grpSpPr>
          <a:xfrm>
            <a:off x="899592" y="404664"/>
            <a:ext cx="7704856" cy="5328592"/>
            <a:chOff x="899592" y="404664"/>
            <a:chExt cx="7704856" cy="5328592"/>
          </a:xfrm>
        </p:grpSpPr>
        <p:graphicFrame>
          <p:nvGraphicFramePr>
            <p:cNvPr id="5" name="Chart 4"/>
            <p:cNvGraphicFramePr>
              <a:graphicFrameLocks/>
            </p:cNvGraphicFramePr>
            <p:nvPr>
              <p:extLst>
                <p:ext uri="{D42A27DB-BD31-4B8C-83A1-F6EECF244321}">
                  <p14:modId xmlns:p14="http://schemas.microsoft.com/office/powerpoint/2010/main" val="3664333323"/>
                </p:ext>
              </p:extLst>
            </p:nvPr>
          </p:nvGraphicFramePr>
          <p:xfrm>
            <a:off x="899592" y="404664"/>
            <a:ext cx="7704856" cy="5328592"/>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1043608" y="5013176"/>
              <a:ext cx="288032" cy="338554"/>
            </a:xfrm>
            <a:prstGeom prst="rect">
              <a:avLst/>
            </a:prstGeom>
            <a:solidFill>
              <a:schemeClr val="bg1"/>
            </a:solidFill>
          </p:spPr>
          <p:txBody>
            <a:bodyPr wrap="square" rtlCol="0">
              <a:spAutoFit/>
            </a:bodyPr>
            <a:lstStyle/>
            <a:p>
              <a:r>
                <a:rPr lang="en-GB" sz="1600" dirty="0">
                  <a:solidFill>
                    <a:prstClr val="black"/>
                  </a:solidFill>
                  <a:latin typeface="Myriad Pro" pitchFamily="34" charset="0"/>
                </a:rPr>
                <a:t>1</a:t>
              </a:r>
              <a:endParaRPr lang="en-US" sz="1600" dirty="0">
                <a:solidFill>
                  <a:prstClr val="black"/>
                </a:solidFill>
                <a:latin typeface="Myriad Pro" pitchFamily="34" charset="0"/>
              </a:endParaRPr>
            </a:p>
          </p:txBody>
        </p:sp>
      </p:grpSp>
    </p:spTree>
    <p:extLst>
      <p:ext uri="{BB962C8B-B14F-4D97-AF65-F5344CB8AC3E}">
        <p14:creationId xmlns:p14="http://schemas.microsoft.com/office/powerpoint/2010/main" val="1139691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15543522"/>
              </p:ext>
            </p:extLst>
          </p:nvPr>
        </p:nvGraphicFramePr>
        <p:xfrm>
          <a:off x="544311" y="404663"/>
          <a:ext cx="8091488" cy="57564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9"/>
          <p:cNvSpPr txBox="1"/>
          <p:nvPr/>
        </p:nvSpPr>
        <p:spPr>
          <a:xfrm>
            <a:off x="755576" y="5085184"/>
            <a:ext cx="288032" cy="338554"/>
          </a:xfrm>
          <a:prstGeom prst="rect">
            <a:avLst/>
          </a:prstGeom>
          <a:solidFill>
            <a:sysClr val="window" lastClr="FFFFFF"/>
          </a:solid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dirty="0">
                <a:solidFill>
                  <a:prstClr val="black"/>
                </a:solidFill>
                <a:latin typeface="Myriad Pro" pitchFamily="34" charset="0"/>
              </a:rPr>
              <a:t>1</a:t>
            </a:r>
            <a:endParaRPr lang="en-US" sz="1600" dirty="0">
              <a:solidFill>
                <a:prstClr val="black"/>
              </a:solidFill>
              <a:latin typeface="Myriad Pro" pitchFamily="34" charset="0"/>
            </a:endParaRPr>
          </a:p>
        </p:txBody>
      </p:sp>
      <p:sp>
        <p:nvSpPr>
          <p:cNvPr id="6" name="TextBox 5"/>
          <p:cNvSpPr txBox="1"/>
          <p:nvPr/>
        </p:nvSpPr>
        <p:spPr>
          <a:xfrm>
            <a:off x="1043608" y="6169284"/>
            <a:ext cx="2437459" cy="646331"/>
          </a:xfrm>
          <a:prstGeom prst="rect">
            <a:avLst/>
          </a:prstGeom>
          <a:noFill/>
        </p:spPr>
        <p:txBody>
          <a:bodyPr wrap="square" rtlCol="0">
            <a:spAutoFit/>
          </a:bodyPr>
          <a:lstStyle/>
          <a:p>
            <a:pPr marL="173038" indent="-173038"/>
            <a:r>
              <a:rPr lang="en-GB" dirty="0">
                <a:solidFill>
                  <a:prstClr val="black"/>
                </a:solidFill>
                <a:latin typeface="Myriad Pro" pitchFamily="34" charset="0"/>
              </a:rPr>
              <a:t>* 	Data for Croatia are not available for 2004</a:t>
            </a:r>
            <a:endParaRPr lang="en-US" dirty="0">
              <a:solidFill>
                <a:prstClr val="black"/>
              </a:solidFill>
              <a:latin typeface="Myriad Pro" pitchFamily="34" charset="0"/>
            </a:endParaRPr>
          </a:p>
        </p:txBody>
      </p:sp>
    </p:spTree>
    <p:extLst>
      <p:ext uri="{BB962C8B-B14F-4D97-AF65-F5344CB8AC3E}">
        <p14:creationId xmlns:p14="http://schemas.microsoft.com/office/powerpoint/2010/main" val="505859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346544950"/>
              </p:ext>
            </p:extLst>
          </p:nvPr>
        </p:nvGraphicFramePr>
        <p:xfrm>
          <a:off x="544311" y="404663"/>
          <a:ext cx="8091488" cy="57564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9"/>
          <p:cNvSpPr txBox="1"/>
          <p:nvPr/>
        </p:nvSpPr>
        <p:spPr>
          <a:xfrm>
            <a:off x="755576" y="5085184"/>
            <a:ext cx="288032" cy="338554"/>
          </a:xfrm>
          <a:prstGeom prst="rect">
            <a:avLst/>
          </a:prstGeom>
          <a:solidFill>
            <a:sysClr val="window" lastClr="FFFFFF"/>
          </a:solid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dirty="0">
                <a:solidFill>
                  <a:prstClr val="black"/>
                </a:solidFill>
                <a:latin typeface="Myriad Pro" pitchFamily="34" charset="0"/>
              </a:rPr>
              <a:t>1</a:t>
            </a:r>
            <a:endParaRPr lang="en-US" sz="1600" dirty="0">
              <a:solidFill>
                <a:prstClr val="black"/>
              </a:solidFill>
              <a:latin typeface="Myriad Pro" pitchFamily="34" charset="0"/>
            </a:endParaRPr>
          </a:p>
        </p:txBody>
      </p:sp>
      <p:sp>
        <p:nvSpPr>
          <p:cNvPr id="6" name="TextBox 5"/>
          <p:cNvSpPr txBox="1"/>
          <p:nvPr/>
        </p:nvSpPr>
        <p:spPr>
          <a:xfrm>
            <a:off x="1043608" y="6169284"/>
            <a:ext cx="2437459" cy="646331"/>
          </a:xfrm>
          <a:prstGeom prst="rect">
            <a:avLst/>
          </a:prstGeom>
          <a:noFill/>
        </p:spPr>
        <p:txBody>
          <a:bodyPr wrap="square" rtlCol="0">
            <a:spAutoFit/>
          </a:bodyPr>
          <a:lstStyle/>
          <a:p>
            <a:pPr marL="173038" indent="-173038"/>
            <a:r>
              <a:rPr lang="en-GB" dirty="0">
                <a:solidFill>
                  <a:prstClr val="black"/>
                </a:solidFill>
                <a:latin typeface="Myriad Pro" pitchFamily="34" charset="0"/>
              </a:rPr>
              <a:t>* 	Data for Croatia are not available for 2004</a:t>
            </a:r>
            <a:endParaRPr lang="en-US" dirty="0">
              <a:solidFill>
                <a:prstClr val="black"/>
              </a:solidFill>
              <a:latin typeface="Myriad Pro" pitchFamily="34" charset="0"/>
            </a:endParaRPr>
          </a:p>
        </p:txBody>
      </p:sp>
    </p:spTree>
    <p:extLst>
      <p:ext uri="{BB962C8B-B14F-4D97-AF65-F5344CB8AC3E}">
        <p14:creationId xmlns:p14="http://schemas.microsoft.com/office/powerpoint/2010/main" val="198778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861251439"/>
              </p:ext>
            </p:extLst>
          </p:nvPr>
        </p:nvGraphicFramePr>
        <p:xfrm>
          <a:off x="544311" y="404663"/>
          <a:ext cx="8091488" cy="57564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9"/>
          <p:cNvSpPr txBox="1"/>
          <p:nvPr/>
        </p:nvSpPr>
        <p:spPr>
          <a:xfrm>
            <a:off x="755576" y="5085184"/>
            <a:ext cx="288032" cy="338554"/>
          </a:xfrm>
          <a:prstGeom prst="rect">
            <a:avLst/>
          </a:prstGeom>
          <a:solidFill>
            <a:sysClr val="window" lastClr="FFFFFF"/>
          </a:solid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dirty="0">
                <a:solidFill>
                  <a:prstClr val="black"/>
                </a:solidFill>
                <a:latin typeface="Myriad Pro" pitchFamily="34" charset="0"/>
              </a:rPr>
              <a:t>1</a:t>
            </a:r>
            <a:endParaRPr lang="en-US" sz="1600" dirty="0">
              <a:solidFill>
                <a:prstClr val="black"/>
              </a:solidFill>
              <a:latin typeface="Myriad Pro" pitchFamily="34" charset="0"/>
            </a:endParaRPr>
          </a:p>
        </p:txBody>
      </p:sp>
      <p:sp>
        <p:nvSpPr>
          <p:cNvPr id="6" name="TextBox 5"/>
          <p:cNvSpPr txBox="1"/>
          <p:nvPr/>
        </p:nvSpPr>
        <p:spPr>
          <a:xfrm>
            <a:off x="1043608" y="6169284"/>
            <a:ext cx="2437459" cy="646331"/>
          </a:xfrm>
          <a:prstGeom prst="rect">
            <a:avLst/>
          </a:prstGeom>
          <a:noFill/>
        </p:spPr>
        <p:txBody>
          <a:bodyPr wrap="square" rtlCol="0">
            <a:spAutoFit/>
          </a:bodyPr>
          <a:lstStyle/>
          <a:p>
            <a:pPr marL="173038" indent="-173038"/>
            <a:r>
              <a:rPr lang="en-GB" dirty="0">
                <a:solidFill>
                  <a:prstClr val="black"/>
                </a:solidFill>
                <a:latin typeface="Myriad Pro" pitchFamily="34" charset="0"/>
              </a:rPr>
              <a:t>* 	Data for Croatia are not available for 2004</a:t>
            </a:r>
            <a:endParaRPr lang="en-US" dirty="0">
              <a:solidFill>
                <a:prstClr val="black"/>
              </a:solidFill>
              <a:latin typeface="Myriad Pro" pitchFamily="34" charset="0"/>
            </a:endParaRPr>
          </a:p>
        </p:txBody>
      </p:sp>
    </p:spTree>
    <p:extLst>
      <p:ext uri="{BB962C8B-B14F-4D97-AF65-F5344CB8AC3E}">
        <p14:creationId xmlns:p14="http://schemas.microsoft.com/office/powerpoint/2010/main" val="3163601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728103386"/>
              </p:ext>
            </p:extLst>
          </p:nvPr>
        </p:nvGraphicFramePr>
        <p:xfrm>
          <a:off x="592137" y="395140"/>
          <a:ext cx="8270081" cy="631522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G:\Operations\Communication_Information\GRAPHICAL-CHART-VISUAL-IDENTITY\FINAL FILES !!!\2010.4176_Logo\2010.4176_Logo\CMYK\FORMAT_PNG\EIGE_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688" y="246063"/>
            <a:ext cx="9223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425" y="6384925"/>
            <a:ext cx="4794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p:nvPr/>
        </p:nvSpPr>
        <p:spPr>
          <a:xfrm>
            <a:off x="4283968" y="4221088"/>
            <a:ext cx="3888432" cy="1080120"/>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sz="2000" b="1" dirty="0">
                <a:solidFill>
                  <a:prstClr val="black"/>
                </a:solidFill>
                <a:latin typeface="Myriad Pro" pitchFamily="34" charset="0"/>
              </a:rPr>
              <a:t>Only </a:t>
            </a:r>
            <a:r>
              <a:rPr lang="en-GB" sz="2000" b="1" dirty="0">
                <a:solidFill>
                  <a:srgbClr val="F16661"/>
                </a:solidFill>
                <a:latin typeface="Myriad Pro" pitchFamily="34" charset="0"/>
              </a:rPr>
              <a:t>another 50 years </a:t>
            </a:r>
            <a:endParaRPr lang="en-GB" sz="2000" b="1" dirty="0" smtClean="0">
              <a:solidFill>
                <a:srgbClr val="F16661"/>
              </a:solidFill>
              <a:latin typeface="Myriad Pro" pitchFamily="34" charset="0"/>
            </a:endParaRPr>
          </a:p>
          <a:p>
            <a:pPr algn="r"/>
            <a:r>
              <a:rPr lang="en-GB" sz="2000" b="1" dirty="0" smtClean="0">
                <a:solidFill>
                  <a:prstClr val="black"/>
                </a:solidFill>
                <a:latin typeface="Myriad Pro" pitchFamily="34" charset="0"/>
              </a:rPr>
              <a:t>to </a:t>
            </a:r>
            <a:r>
              <a:rPr lang="en-GB" sz="2000" b="1" dirty="0">
                <a:solidFill>
                  <a:prstClr val="black"/>
                </a:solidFill>
                <a:latin typeface="Myriad Pro" pitchFamily="34" charset="0"/>
              </a:rPr>
              <a:t>achieve </a:t>
            </a:r>
            <a:r>
              <a:rPr lang="en-GB" sz="2000" b="1" dirty="0" smtClean="0">
                <a:solidFill>
                  <a:prstClr val="black"/>
                </a:solidFill>
                <a:latin typeface="Myriad Pro" pitchFamily="34" charset="0"/>
              </a:rPr>
              <a:t>more than </a:t>
            </a:r>
            <a:r>
              <a:rPr lang="en-GB" sz="2000" b="1" dirty="0">
                <a:solidFill>
                  <a:prstClr val="black"/>
                </a:solidFill>
                <a:latin typeface="Myriad Pro" pitchFamily="34" charset="0"/>
              </a:rPr>
              <a:t>75 out 100 </a:t>
            </a:r>
            <a:endParaRPr lang="en-GB" sz="2000" b="1" dirty="0" smtClean="0">
              <a:solidFill>
                <a:prstClr val="black"/>
              </a:solidFill>
              <a:latin typeface="Myriad Pro" pitchFamily="34" charset="0"/>
            </a:endParaRPr>
          </a:p>
          <a:p>
            <a:pPr algn="r"/>
            <a:r>
              <a:rPr lang="en-GB" sz="2000" b="1" dirty="0" smtClean="0">
                <a:solidFill>
                  <a:prstClr val="black"/>
                </a:solidFill>
                <a:latin typeface="Myriad Pro" pitchFamily="34" charset="0"/>
              </a:rPr>
              <a:t>in </a:t>
            </a:r>
            <a:r>
              <a:rPr lang="en-GB" sz="2000" b="1" dirty="0">
                <a:solidFill>
                  <a:prstClr val="black"/>
                </a:solidFill>
                <a:latin typeface="Myriad Pro" pitchFamily="34" charset="0"/>
              </a:rPr>
              <a:t>the domain of </a:t>
            </a:r>
            <a:r>
              <a:rPr lang="en-GB" sz="2000" b="1" i="1" dirty="0">
                <a:solidFill>
                  <a:prstClr val="black"/>
                </a:solidFill>
                <a:latin typeface="Myriad Pro" pitchFamily="34" charset="0"/>
              </a:rPr>
              <a:t>power</a:t>
            </a:r>
            <a:endParaRPr lang="en-US" sz="2000" b="1" i="1" dirty="0">
              <a:solidFill>
                <a:prstClr val="black"/>
              </a:solidFill>
              <a:latin typeface="Myriad Pro" pitchFamily="34" charset="0"/>
            </a:endParaRPr>
          </a:p>
        </p:txBody>
      </p:sp>
    </p:spTree>
    <p:extLst>
      <p:ext uri="{BB962C8B-B14F-4D97-AF65-F5344CB8AC3E}">
        <p14:creationId xmlns:p14="http://schemas.microsoft.com/office/powerpoint/2010/main" val="3883717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822</Words>
  <Application>Microsoft Office PowerPoint</Application>
  <PresentationFormat>On-screen Show (4:3)</PresentationFormat>
  <Paragraphs>93</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11_Office Theme</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EIGE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Laure Humbert</dc:creator>
  <cp:lastModifiedBy>Virginija Langbakk</cp:lastModifiedBy>
  <cp:revision>2</cp:revision>
  <dcterms:created xsi:type="dcterms:W3CDTF">2014-02-27T10:17:12Z</dcterms:created>
  <dcterms:modified xsi:type="dcterms:W3CDTF">2014-06-11T13:20:55Z</dcterms:modified>
</cp:coreProperties>
</file>