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753" r:id="rId3"/>
    <p:sldMasterId id="2147483709" r:id="rId4"/>
    <p:sldMasterId id="2147483738" r:id="rId5"/>
  </p:sldMasterIdLst>
  <p:notesMasterIdLst>
    <p:notesMasterId r:id="rId24"/>
  </p:notesMasterIdLst>
  <p:handoutMasterIdLst>
    <p:handoutMasterId r:id="rId25"/>
  </p:handoutMasterIdLst>
  <p:sldIdLst>
    <p:sldId id="298" r:id="rId6"/>
    <p:sldId id="288" r:id="rId7"/>
    <p:sldId id="306" r:id="rId8"/>
    <p:sldId id="285" r:id="rId9"/>
    <p:sldId id="308" r:id="rId10"/>
    <p:sldId id="302" r:id="rId11"/>
    <p:sldId id="289" r:id="rId12"/>
    <p:sldId id="291" r:id="rId13"/>
    <p:sldId id="293" r:id="rId14"/>
    <p:sldId id="304" r:id="rId15"/>
    <p:sldId id="271" r:id="rId16"/>
    <p:sldId id="278" r:id="rId17"/>
    <p:sldId id="297" r:id="rId18"/>
    <p:sldId id="282" r:id="rId19"/>
    <p:sldId id="283" r:id="rId20"/>
    <p:sldId id="301" r:id="rId21"/>
    <p:sldId id="296" r:id="rId22"/>
    <p:sldId id="295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D93"/>
    <a:srgbClr val="F5F3EE"/>
    <a:srgbClr val="000000"/>
    <a:srgbClr val="C40068"/>
    <a:srgbClr val="007EC4"/>
    <a:srgbClr val="683788"/>
    <a:srgbClr val="ECECEC"/>
    <a:srgbClr val="E4B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70" autoAdjust="0"/>
  </p:normalViewPr>
  <p:slideViewPr>
    <p:cSldViewPr snapToGrid="0">
      <p:cViewPr varScale="1">
        <p:scale>
          <a:sx n="51" d="100"/>
          <a:sy n="51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1C0261D-6FEB-47CE-B86B-E06DF9A01982}" type="datetime1">
              <a:rPr lang="sv-SE"/>
              <a:pPr/>
              <a:t>2014-10-30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sv-SE"/>
              <a:t>Verksamhets/förvaltningsnamn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6650C7C-80F7-488A-919E-327E1ABA0B7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553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57B0419-A0A8-4601-AF90-BAF281355EFE}" type="datetime1">
              <a:rPr lang="sv-SE"/>
              <a:pPr/>
              <a:t>2014-10-30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sv-SE"/>
              <a:t>Verksamhets/förvaltningsnamn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FFCFCE0-4C9D-489B-BFAE-6B6F0A955DD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22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CE0-4C9D-489B-BFAE-6B6F0A955DD9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10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Viktigt att förstå hur vuxna lär sig för att kunna</a:t>
            </a:r>
            <a:r>
              <a:rPr lang="sv-SE" baseline="0" dirty="0" smtClean="0"/>
              <a:t> ge rätt stöd till lärandet.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att förbereda väl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fokus frågorna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CE0-4C9D-489B-BFAE-6B6F0A955DD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91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Viktigt att veta så mycket som möjligt om kontexten så att man kan ställa fördjupade</a:t>
            </a:r>
            <a:r>
              <a:rPr lang="sv-SE" baseline="0" dirty="0" smtClean="0"/>
              <a:t> frågor under resan.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 smtClean="0"/>
              <a:t>Skype</a:t>
            </a:r>
            <a:r>
              <a:rPr lang="sv-SE" baseline="0" dirty="0" smtClean="0"/>
              <a:t>- ett bra sätt att börja öva på att presentera sig och beskriva vad man gör…på engelska…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Mingelkursen!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r>
              <a:rPr lang="sv-SE" dirty="0" smtClean="0"/>
              <a:t>Vår LFA workshop säkrade att varje deltagare hade förstått syftet/temat med resan och att de hade en god insikt om våra egna utmaningar inom området</a:t>
            </a: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CE0-4C9D-489B-BFAE-6B6F0A955DD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98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Fokusfrågorna!!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CE0-4C9D-489B-BFAE-6B6F0A955DD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96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Viktigt att ha ett projektteam</a:t>
            </a:r>
            <a:r>
              <a:rPr lang="sv-SE" baseline="0" dirty="0" smtClean="0"/>
              <a:t> som gillar förändringar och bra på att improvisera. Prova nya sätt var det genomgående temat för oss som arbetade med projektet.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CE0-4C9D-489B-BFAE-6B6F0A955DD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76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Svårigheter var </a:t>
            </a:r>
            <a:r>
              <a:rPr lang="sv-SE" dirty="0" err="1" smtClean="0"/>
              <a:t>bl.a</a:t>
            </a:r>
            <a:r>
              <a:rPr lang="sv-SE" baseline="0" dirty="0" smtClean="0"/>
              <a:t> att resandet var en utmaning för många. Att prata engelska. Att känna sig osäker på schema </a:t>
            </a:r>
            <a:r>
              <a:rPr lang="sv-SE" baseline="0" smtClean="0"/>
              <a:t>och förväntningar.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CE0-4C9D-489B-BFAE-6B6F0A955DD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42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CE0-4C9D-489B-BFAE-6B6F0A955DD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78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CE0-4C9D-489B-BFAE-6B6F0A955DD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74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Birmingham – </a:t>
            </a:r>
            <a:r>
              <a:rPr lang="sv-SE" dirty="0" err="1" smtClean="0"/>
              <a:t>Employment</a:t>
            </a:r>
            <a:r>
              <a:rPr lang="sv-SE" baseline="0" dirty="0" smtClean="0"/>
              <a:t> Access Team, </a:t>
            </a:r>
            <a:r>
              <a:rPr lang="sv-SE" baseline="0" dirty="0" err="1" smtClean="0"/>
              <a:t>BCCs</a:t>
            </a:r>
            <a:r>
              <a:rPr lang="sv-SE" baseline="0" dirty="0" smtClean="0"/>
              <a:t> anställda som arbetar hos arbetsgivaren för att förstå 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Revit</a:t>
            </a:r>
            <a:r>
              <a:rPr lang="sv-SE" baseline="0" dirty="0" smtClean="0"/>
              <a:t> har tagit emot 150 ungdomar,  84% anställdes tills den ekonomiska krisen då siffran föll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FCE0-4C9D-489B-BFAE-6B6F0A955DD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94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5094288" y="3443288"/>
            <a:ext cx="172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sv-SE" smtClean="0"/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6" name="Bildobjekt 7" descr="StockholmsStad_logot#21B0A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454025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695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C40068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Platshållare för bild 11"/>
          <p:cNvSpPr>
            <a:spLocks noGrp="1"/>
          </p:cNvSpPr>
          <p:nvPr>
            <p:ph type="pic" sz="quarter" idx="12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007EC4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89047" y="1663305"/>
            <a:ext cx="5395296" cy="2746322"/>
          </a:xfrm>
          <a:prstGeom prst="rect">
            <a:avLst/>
          </a:prstGeom>
        </p:spPr>
        <p:txBody>
          <a:bodyPr lIns="252000"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9630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1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110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2">
    <p:bg>
      <p:bgPr>
        <a:solidFill>
          <a:srgbClr val="007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810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 bakgrundsfärg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03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4">
    <p:bg>
      <p:bgPr>
        <a:solidFill>
          <a:srgbClr val="C4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183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8787" y="1440000"/>
            <a:ext cx="54864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AB3A14C-1BB8-4C9B-88C7-D651E3E87F8E}" type="datetime1">
              <a:rPr lang="sv-SE"/>
              <a:pPr/>
              <a:t>2014-10-30</a:t>
            </a:fld>
            <a:endParaRPr lang="sv-SE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 </a:t>
            </a:r>
            <a:fld id="{C84CB596-4396-494D-A7FE-6FF0C5A4EC1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53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785850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8A3AB1A-026C-40A6-A8E4-CBF2DA399D43}" type="datetime1">
              <a:rPr lang="sv-SE"/>
              <a:pPr/>
              <a:t>2014-10-30</a:t>
            </a:fld>
            <a:endParaRPr lang="sv-SE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 </a:t>
            </a:r>
            <a:fld id="{B0071FC1-42C8-4DB6-AE32-2F665970377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38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B079FC5-DFBB-4AC6-A7FD-43BDEC514C68}" type="datetime1">
              <a:rPr lang="sv-SE"/>
              <a:pPr/>
              <a:t>2014-10-30</a:t>
            </a:fld>
            <a:endParaRPr lang="sv-SE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 </a:t>
            </a:r>
            <a:fld id="{CB16AA6C-D6FD-42D7-A7FC-0FFA65D6039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37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40000"/>
            <a:ext cx="5263116" cy="3960000"/>
          </a:xfrm>
          <a:prstGeom prst="rect">
            <a:avLst/>
          </a:prstGeom>
        </p:spPr>
        <p:txBody>
          <a:bodyPr/>
          <a:lstStyle>
            <a:lvl1pPr marL="0" indent="0" algn="l"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57208-7E16-4A3F-99CC-DE61AC5B80F2}" type="datetime1">
              <a:rPr lang="sv-SE"/>
              <a:pPr/>
              <a:t>2014-10-30</a:t>
            </a:fld>
            <a:endParaRPr lang="sv-SE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 </a:t>
            </a:r>
            <a:fld id="{A967F341-76FA-445A-9410-40865DE70E2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533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8BA0D-70F5-410C-B06C-93B8B8271DBE}" type="datetime1">
              <a:rPr lang="sv-SE"/>
              <a:pPr/>
              <a:t>2014-10-30</a:t>
            </a:fld>
            <a:endParaRPr lang="sv-SE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 </a:t>
            </a:r>
            <a:fld id="{123008C2-A58A-48E5-AD22-3EA1A4F3805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4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3_förstasida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/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388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BDDE5-53F3-4FE8-BECC-3A1FF3E9D298}" type="datetime1">
              <a:rPr lang="sv-SE"/>
              <a:pPr/>
              <a:t>2014-10-30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 </a:t>
            </a:r>
            <a:fld id="{138B7521-4C62-4D5D-ADA0-4DEA04C1CA8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921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5_förstasida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968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57200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838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576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gräsb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rgbClr val="FFFFFF"/>
                </a:solidFill>
              </a:rPr>
              <a:t>The Capital of Scandinavia</a:t>
            </a:r>
          </a:p>
        </p:txBody>
      </p:sp>
      <p:sp>
        <p:nvSpPr>
          <p:cNvPr id="6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chemeClr val="accent6"/>
                </a:solidFill>
                <a:latin typeface="+mn-lt"/>
                <a:ea typeface="+mn-ea"/>
              </a:rPr>
              <a:t>  </a:t>
            </a:r>
            <a:endParaRPr lang="sv-SE" sz="200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945188" y="4416425"/>
            <a:ext cx="2741612" cy="198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 err="1">
              <a:solidFill>
                <a:srgbClr val="000000"/>
              </a:solidFill>
            </a:endParaRPr>
          </a:p>
        </p:txBody>
      </p:sp>
      <p:pic>
        <p:nvPicPr>
          <p:cNvPr id="8" name="Bildobjekt 9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"/>
          </p:nvPr>
        </p:nvSpPr>
        <p:spPr>
          <a:xfrm>
            <a:off x="489047" y="1663305"/>
            <a:ext cx="5395296" cy="2746322"/>
          </a:xfrm>
          <a:prstGeom prst="rect">
            <a:avLst/>
          </a:prstGeom>
        </p:spPr>
        <p:txBody>
          <a:bodyPr lIns="252000"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4098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683788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9" name="Platshållare för bild 11"/>
          <p:cNvSpPr>
            <a:spLocks noGrp="1"/>
          </p:cNvSpPr>
          <p:nvPr>
            <p:ph type="pic" sz="quarter" idx="11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289D93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89047" y="1663305"/>
            <a:ext cx="5395296" cy="2746322"/>
          </a:xfrm>
          <a:prstGeom prst="rect">
            <a:avLst/>
          </a:prstGeom>
        </p:spPr>
        <p:txBody>
          <a:bodyPr lIns="252000"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1918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007EC4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1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C40068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89047" y="1663305"/>
            <a:ext cx="5395296" cy="2746322"/>
          </a:xfrm>
          <a:prstGeom prst="rect">
            <a:avLst/>
          </a:prstGeom>
        </p:spPr>
        <p:txBody>
          <a:bodyPr lIns="252000"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2915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289D9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Platshållare för bild 11"/>
          <p:cNvSpPr>
            <a:spLocks noGrp="1"/>
          </p:cNvSpPr>
          <p:nvPr>
            <p:ph type="pic" sz="quarter" idx="12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683788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89047" y="1663305"/>
            <a:ext cx="5395296" cy="2746322"/>
          </a:xfrm>
          <a:prstGeom prst="rect">
            <a:avLst/>
          </a:prstGeom>
        </p:spPr>
        <p:txBody>
          <a:bodyPr lIns="252000"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353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458788"/>
            <a:ext cx="5489575" cy="9699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rubrik</a:t>
            </a:r>
          </a:p>
        </p:txBody>
      </p:sp>
      <p:sp>
        <p:nvSpPr>
          <p:cNvPr id="1027" name="textruta 8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rgbClr val="000000"/>
                </a:solidFill>
              </a:rPr>
              <a:t>The Capital of Scandinavia</a:t>
            </a:r>
          </a:p>
        </p:txBody>
      </p:sp>
      <p:pic>
        <p:nvPicPr>
          <p:cNvPr id="1028" name="Bildobjekt 9" descr="StockholmsStad_logot#21B0A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39" r:id="rId5"/>
  </p:sldLayoutIdLst>
  <p:hf hdr="0" ftr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 kern="1200" spc="6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ruta 9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rgbClr val="000000"/>
                </a:solidFill>
              </a:rPr>
              <a:t>The Capital of Scandinavia</a:t>
            </a:r>
          </a:p>
        </p:txBody>
      </p:sp>
      <p:pic>
        <p:nvPicPr>
          <p:cNvPr id="6147" name="Bildobjekt 12" descr="StockholmsStad_logot#21B0A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3"/>
          <p:cNvSpPr>
            <a:spLocks noGrp="1"/>
          </p:cNvSpPr>
          <p:nvPr>
            <p:ph type="title"/>
          </p:nvPr>
        </p:nvSpPr>
        <p:spPr>
          <a:xfrm>
            <a:off x="479425" y="423863"/>
            <a:ext cx="5487988" cy="1143000"/>
          </a:xfrm>
          <a:prstGeom prst="rect">
            <a:avLst/>
          </a:prstGeom>
        </p:spPr>
        <p:txBody>
          <a:bodyPr vert="horz" wrap="square" lIns="234000" tIns="234000" rIns="23400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smtClean="0"/>
              <a:t>Klicka här för att ändra rubrik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</p:sldLayoutIdLst>
  <p:hf hdr="0" ftr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 kern="1200" spc="6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Arial" pitchFamily="34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ruta 1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dirty="0" smtClean="0">
                <a:solidFill>
                  <a:srgbClr val="FFFFFF"/>
                </a:solidFill>
              </a:rPr>
              <a:t>The </a:t>
            </a:r>
            <a:r>
              <a:rPr lang="sv-SE" sz="1000" b="1" dirty="0" err="1" smtClean="0">
                <a:solidFill>
                  <a:srgbClr val="FFFFFF"/>
                </a:solidFill>
              </a:rPr>
              <a:t>Capital</a:t>
            </a:r>
            <a:r>
              <a:rPr lang="sv-SE" sz="1000" b="1" dirty="0" smtClean="0">
                <a:solidFill>
                  <a:srgbClr val="FFFFFF"/>
                </a:solidFill>
              </a:rPr>
              <a:t> </a:t>
            </a:r>
            <a:r>
              <a:rPr lang="sv-SE" sz="1000" b="1" dirty="0" err="1" smtClean="0">
                <a:solidFill>
                  <a:srgbClr val="FFFFFF"/>
                </a:solidFill>
              </a:rPr>
              <a:t>of</a:t>
            </a:r>
            <a:r>
              <a:rPr lang="sv-SE" sz="1000" b="1" dirty="0" smtClean="0">
                <a:solidFill>
                  <a:srgbClr val="FFFFFF"/>
                </a:solidFill>
              </a:rPr>
              <a:t> Scandinavia</a:t>
            </a:r>
          </a:p>
        </p:txBody>
      </p:sp>
      <p:pic>
        <p:nvPicPr>
          <p:cNvPr id="12291" name="Bildobjekt 16" descr="StockholmsStad_logot#21B0A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57200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49263" y="465138"/>
            <a:ext cx="5483225" cy="1143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rubrik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</p:sldLayoutIdLst>
  <p:hf hdr="0" ftr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 kern="1200" spc="6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5F3EE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31188" cy="8429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rubrik</a:t>
            </a:r>
          </a:p>
        </p:txBody>
      </p:sp>
      <p:sp>
        <p:nvSpPr>
          <p:cNvPr id="13315" name="Platshållare för text 4"/>
          <p:cNvSpPr>
            <a:spLocks noGrp="1"/>
          </p:cNvSpPr>
          <p:nvPr>
            <p:ph type="body" idx="1"/>
          </p:nvPr>
        </p:nvSpPr>
        <p:spPr bwMode="auto">
          <a:xfrm>
            <a:off x="457200" y="1439863"/>
            <a:ext cx="823118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13316" name="Bildobjekt 11" descr="StockholmsStad_logot#21B0A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610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6302375" y="6045200"/>
            <a:ext cx="2400300" cy="269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defRPr sz="1000">
                <a:cs typeface="Arial" pitchFamily="34" charset="0"/>
              </a:defRPr>
            </a:lvl1pPr>
          </a:lstStyle>
          <a:p>
            <a:fld id="{DF078D67-1658-4DAC-964F-0550859E8080}" type="datetime1">
              <a:rPr lang="sv-SE"/>
              <a:pPr/>
              <a:t>2014-10-30</a:t>
            </a:fld>
            <a:endParaRPr lang="sv-SE"/>
          </a:p>
        </p:txBody>
      </p:sp>
      <p:sp>
        <p:nvSpPr>
          <p:cNvPr id="15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6302375" y="6230938"/>
            <a:ext cx="24003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sv-SE"/>
              <a:t>Sid </a:t>
            </a:r>
            <a:fld id="{F2CF88E8-75A1-4D83-94BE-B57E2B26CC7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0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4622800" y="5864225"/>
            <a:ext cx="407828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 kern="1200" spc="6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vv8fQ40QV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hyperlink" Target="http://tse.two-seas.eu/en-GB/rotterdam/4/revit.html" TargetMode="External"/><Relationship Id="rId4" Type="http://schemas.openxmlformats.org/officeDocument/2006/relationships/hyperlink" Target="http://www.youtube.com/watch?v=C_N4UmQnpB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8538" y="1018624"/>
            <a:ext cx="5489575" cy="969962"/>
          </a:xfrm>
        </p:spPr>
        <p:txBody>
          <a:bodyPr>
            <a:normAutofit/>
          </a:bodyPr>
          <a:lstStyle/>
          <a:p>
            <a:r>
              <a:rPr lang="sv-SE" sz="5400" dirty="0" err="1" smtClean="0"/>
              <a:t>TransNet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54" y="593159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7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458787" y="1439999"/>
            <a:ext cx="8330650" cy="4307657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sv-SE" sz="1800" b="1" dirty="0" smtClean="0">
                <a:solidFill>
                  <a:schemeClr val="tx2">
                    <a:lumMod val="75000"/>
                  </a:schemeClr>
                </a:solidFill>
              </a:rPr>
              <a:t>92,5%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ansåg 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att </a:t>
            </a:r>
            <a:r>
              <a:rPr lang="sv-SE" sz="1800" dirty="0" err="1">
                <a:solidFill>
                  <a:schemeClr val="tx2">
                    <a:lumMod val="75000"/>
                  </a:schemeClr>
                </a:solidFill>
              </a:rPr>
              <a:t>TransNet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kommer att 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ha en positiv effekt på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de långsiktiga 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målen för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Arbetsmarknadsförvaltningen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b="1" dirty="0" smtClean="0">
                <a:solidFill>
                  <a:schemeClr val="tx2">
                    <a:lumMod val="75000"/>
                  </a:schemeClr>
                </a:solidFill>
              </a:rPr>
              <a:t>82 </a:t>
            </a:r>
            <a:r>
              <a:rPr lang="sv-SE" sz="1800" b="1" dirty="0">
                <a:solidFill>
                  <a:schemeClr val="tx2">
                    <a:lumMod val="75000"/>
                  </a:schemeClr>
                </a:solidFill>
              </a:rPr>
              <a:t>% 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anser att </a:t>
            </a:r>
            <a:r>
              <a:rPr lang="sv-SE" sz="1800" dirty="0" err="1">
                <a:solidFill>
                  <a:schemeClr val="tx2">
                    <a:lumMod val="75000"/>
                  </a:schemeClr>
                </a:solidFill>
              </a:rPr>
              <a:t>TransNet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 har förbättrat deras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arbetsprestation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 smtClean="0">
                <a:solidFill>
                  <a:schemeClr val="tx2">
                    <a:lumMod val="75000"/>
                  </a:schemeClr>
                </a:solidFill>
              </a:rPr>
              <a:t>76 </a:t>
            </a:r>
            <a:r>
              <a:rPr lang="sv-SE" sz="1800" b="1" dirty="0">
                <a:solidFill>
                  <a:schemeClr val="tx2">
                    <a:lumMod val="75000"/>
                  </a:schemeClr>
                </a:solidFill>
              </a:rPr>
              <a:t>% 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av de tillfrågade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tror efterhandsutvärderingen 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att </a:t>
            </a:r>
            <a:r>
              <a:rPr lang="sv-SE" sz="1800" dirty="0" err="1">
                <a:solidFill>
                  <a:schemeClr val="tx2">
                    <a:lumMod val="75000"/>
                  </a:schemeClr>
                </a:solidFill>
              </a:rPr>
              <a:t>TransNet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kommer att 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bidra till förändring i det dagliga arbetet. Detta är ett resultat som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visar på 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en tillämpning av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lärande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>
                <a:solidFill>
                  <a:schemeClr val="tx2">
                    <a:lumMod val="75000"/>
                  </a:schemeClr>
                </a:solidFill>
              </a:rPr>
              <a:t>81 % 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anser att </a:t>
            </a:r>
            <a:r>
              <a:rPr lang="sv-SE" sz="1800" dirty="0" err="1">
                <a:solidFill>
                  <a:schemeClr val="tx2">
                    <a:lumMod val="75000"/>
                  </a:schemeClr>
                </a:solidFill>
              </a:rPr>
              <a:t>TransNet</a:t>
            </a:r>
            <a:r>
              <a:rPr lang="sv-SE" sz="1800" dirty="0">
                <a:solidFill>
                  <a:schemeClr val="tx2">
                    <a:lumMod val="75000"/>
                  </a:schemeClr>
                </a:solidFill>
              </a:rPr>
              <a:t> har förbättrat resultaten hos deras Jobbtorg 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eller projekt</a:t>
            </a:r>
          </a:p>
          <a:p>
            <a:pPr marL="0" indent="0">
              <a:buNone/>
            </a:pPr>
            <a:endParaRPr lang="sv-SE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1800" i="1" dirty="0" smtClean="0">
                <a:solidFill>
                  <a:schemeClr val="tx2">
                    <a:lumMod val="75000"/>
                  </a:schemeClr>
                </a:solidFill>
              </a:rPr>
              <a:t>”Känslan </a:t>
            </a:r>
            <a:r>
              <a:rPr lang="sv-SE" sz="1800" i="1" dirty="0">
                <a:solidFill>
                  <a:schemeClr val="tx2">
                    <a:lumMod val="75000"/>
                  </a:schemeClr>
                </a:solidFill>
              </a:rPr>
              <a:t>av </a:t>
            </a:r>
            <a:r>
              <a:rPr lang="sv-SE" sz="1800" i="1" dirty="0" smtClean="0">
                <a:solidFill>
                  <a:schemeClr val="tx2">
                    <a:lumMod val="75000"/>
                  </a:schemeClr>
                </a:solidFill>
              </a:rPr>
              <a:t>att vara </a:t>
            </a:r>
            <a:r>
              <a:rPr lang="sv-SE" sz="1800" i="1" dirty="0">
                <a:solidFill>
                  <a:schemeClr val="tx2">
                    <a:lumMod val="75000"/>
                  </a:schemeClr>
                </a:solidFill>
              </a:rPr>
              <a:t>stolt är </a:t>
            </a:r>
            <a:r>
              <a:rPr lang="sv-SE" sz="1800" i="1" dirty="0" smtClean="0">
                <a:solidFill>
                  <a:schemeClr val="tx2">
                    <a:lumMod val="75000"/>
                  </a:schemeClr>
                </a:solidFill>
              </a:rPr>
              <a:t>en bra </a:t>
            </a:r>
            <a:r>
              <a:rPr lang="sv-SE" sz="1800" i="1" dirty="0">
                <a:solidFill>
                  <a:schemeClr val="tx2">
                    <a:lumMod val="75000"/>
                  </a:schemeClr>
                </a:solidFill>
              </a:rPr>
              <a:t>känsla att </a:t>
            </a:r>
            <a:r>
              <a:rPr lang="sv-SE" sz="1800" i="1" dirty="0" smtClean="0">
                <a:solidFill>
                  <a:schemeClr val="tx2">
                    <a:lumMod val="75000"/>
                  </a:schemeClr>
                </a:solidFill>
              </a:rPr>
              <a:t>ha när </a:t>
            </a:r>
            <a:r>
              <a:rPr lang="sv-SE" sz="1800" i="1" dirty="0">
                <a:solidFill>
                  <a:schemeClr val="tx2">
                    <a:lumMod val="75000"/>
                  </a:schemeClr>
                </a:solidFill>
              </a:rPr>
              <a:t>man tänker på sitt </a:t>
            </a:r>
            <a:r>
              <a:rPr lang="sv-SE" sz="1800" i="1" dirty="0" smtClean="0">
                <a:solidFill>
                  <a:schemeClr val="tx2">
                    <a:lumMod val="75000"/>
                  </a:schemeClr>
                </a:solidFill>
              </a:rPr>
              <a:t>jobb! Motivationen </a:t>
            </a:r>
            <a:r>
              <a:rPr lang="sv-SE" sz="1800" i="1" dirty="0">
                <a:solidFill>
                  <a:schemeClr val="tx2">
                    <a:lumMod val="75000"/>
                  </a:schemeClr>
                </a:solidFill>
              </a:rPr>
              <a:t>att </a:t>
            </a:r>
            <a:r>
              <a:rPr lang="sv-SE" sz="1800" i="1" dirty="0" smtClean="0">
                <a:solidFill>
                  <a:schemeClr val="tx2">
                    <a:lumMod val="75000"/>
                  </a:schemeClr>
                </a:solidFill>
              </a:rPr>
              <a:t>fortsätta utveckla </a:t>
            </a:r>
            <a:r>
              <a:rPr lang="sv-SE" sz="1800" i="1" dirty="0">
                <a:solidFill>
                  <a:schemeClr val="tx2">
                    <a:lumMod val="75000"/>
                  </a:schemeClr>
                </a:solidFill>
              </a:rPr>
              <a:t>våra metoder ökar</a:t>
            </a:r>
            <a:r>
              <a:rPr lang="sv-SE" sz="1800" i="1" dirty="0" smtClean="0">
                <a:solidFill>
                  <a:schemeClr val="tx2">
                    <a:lumMod val="75000"/>
                  </a:schemeClr>
                </a:solidFill>
              </a:rPr>
              <a:t>.”</a:t>
            </a:r>
            <a:endParaRPr lang="sv-SE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Några resultat</a:t>
            </a:r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87" y="593159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r>
              <a:rPr lang="sv-SE" sz="2800" b="0" dirty="0" smtClean="0">
                <a:latin typeface="+mn-lt"/>
              </a:rPr>
              <a:t>Framgångsfaktorer</a:t>
            </a:r>
            <a:r>
              <a:rPr lang="sv-SE" dirty="0" smtClean="0">
                <a:latin typeface="+mn-lt"/>
              </a:rPr>
              <a:t/>
            </a:r>
            <a:br>
              <a:rPr lang="sv-SE" dirty="0" smtClean="0">
                <a:latin typeface="+mn-lt"/>
              </a:rPr>
            </a:br>
            <a:endParaRPr lang="sv-SE" dirty="0">
              <a:latin typeface="+mn-lt"/>
            </a:endParaRPr>
          </a:p>
        </p:txBody>
      </p:sp>
      <p:sp>
        <p:nvSpPr>
          <p:cNvPr id="9" name="Platshållare för text 1"/>
          <p:cNvSpPr txBox="1">
            <a:spLocks/>
          </p:cNvSpPr>
          <p:nvPr/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F5F3EE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F5F3EE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F5F3EE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rgbClr val="F5F3EE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75"/>
              </a:spcAft>
              <a:buFont typeface="Arial" pitchFamily="34" charset="0"/>
              <a:buChar char="•"/>
            </a:pPr>
            <a:r>
              <a:rPr lang="sv-SE" sz="1800" dirty="0" smtClean="0">
                <a:ea typeface="ＭＳ Ｐゴシック" pitchFamily="34" charset="-128"/>
              </a:rPr>
              <a:t>Stor del av personalen deltog</a:t>
            </a:r>
            <a:br>
              <a:rPr lang="sv-SE" sz="1800" dirty="0" smtClean="0">
                <a:ea typeface="ＭＳ Ｐゴシック" pitchFamily="34" charset="-128"/>
              </a:rPr>
            </a:br>
            <a:endParaRPr lang="sv-SE" sz="1800" dirty="0" smtClean="0">
              <a:ea typeface="ＭＳ Ｐゴシック" pitchFamily="34" charset="-128"/>
            </a:endParaRPr>
          </a:p>
          <a:p>
            <a:pPr>
              <a:spcAft>
                <a:spcPts val="475"/>
              </a:spcAft>
              <a:buFont typeface="Arial" pitchFamily="34" charset="0"/>
              <a:buChar char="•"/>
            </a:pPr>
            <a:r>
              <a:rPr lang="sv-SE" sz="1800" dirty="0" smtClean="0">
                <a:ea typeface="ＭＳ Ｐゴシック" pitchFamily="34" charset="-128"/>
              </a:rPr>
              <a:t>Förberedelser inför varje resa</a:t>
            </a:r>
            <a:br>
              <a:rPr lang="sv-SE" sz="1800" dirty="0" smtClean="0">
                <a:ea typeface="ＭＳ Ｐゴシック" pitchFamily="34" charset="-128"/>
              </a:rPr>
            </a:br>
            <a:endParaRPr lang="sv-SE" sz="1800" dirty="0" smtClean="0">
              <a:ea typeface="ＭＳ Ｐゴシック" pitchFamily="34" charset="-128"/>
            </a:endParaRPr>
          </a:p>
          <a:p>
            <a:pPr>
              <a:spcAft>
                <a:spcPts val="475"/>
              </a:spcAft>
              <a:buFont typeface="Arial" pitchFamily="34" charset="0"/>
              <a:buChar char="•"/>
            </a:pPr>
            <a:r>
              <a:rPr lang="sv-SE" sz="1800" dirty="0" smtClean="0">
                <a:ea typeface="ＭＳ Ｐゴシック" pitchFamily="34" charset="-128"/>
              </a:rPr>
              <a:t>Tillräckligt med tid för fördjupade utbyten</a:t>
            </a:r>
            <a:br>
              <a:rPr lang="sv-SE" sz="1800" dirty="0" smtClean="0">
                <a:ea typeface="ＭＳ Ｐゴシック" pitchFamily="34" charset="-128"/>
              </a:rPr>
            </a:br>
            <a:endParaRPr lang="sv-SE" sz="1800" dirty="0" smtClean="0">
              <a:ea typeface="ＭＳ Ｐゴシック" pitchFamily="34" charset="-128"/>
            </a:endParaRPr>
          </a:p>
          <a:p>
            <a:pPr>
              <a:spcAft>
                <a:spcPts val="475"/>
              </a:spcAft>
              <a:buFont typeface="Arial" pitchFamily="34" charset="0"/>
              <a:buChar char="•"/>
            </a:pPr>
            <a:r>
              <a:rPr lang="sv-SE" sz="1800" dirty="0" smtClean="0">
                <a:ea typeface="ＭＳ Ｐゴシック" pitchFamily="34" charset="-128"/>
              </a:rPr>
              <a:t>Utbytet mellan kollegor inom Jobbtorg Stockholm</a:t>
            </a:r>
            <a:br>
              <a:rPr lang="sv-SE" sz="1800" dirty="0" smtClean="0">
                <a:ea typeface="ＭＳ Ｐゴシック" pitchFamily="34" charset="-128"/>
              </a:rPr>
            </a:br>
            <a:endParaRPr lang="sv-SE" sz="1800" dirty="0" smtClean="0">
              <a:ea typeface="ＭＳ Ｐゴシック" pitchFamily="34" charset="-128"/>
            </a:endParaRPr>
          </a:p>
          <a:p>
            <a:pPr>
              <a:spcAft>
                <a:spcPts val="475"/>
              </a:spcAft>
              <a:buFont typeface="Arial" pitchFamily="34" charset="0"/>
              <a:buChar char="•"/>
            </a:pPr>
            <a:r>
              <a:rPr lang="sv-SE" sz="1800" dirty="0" smtClean="0">
                <a:ea typeface="ＭＳ Ｐゴシック" pitchFamily="34" charset="-128"/>
              </a:rPr>
              <a:t>Vi delar många utmaningar med våra transnationella kollegor - överförbarhet</a:t>
            </a:r>
          </a:p>
          <a:p>
            <a:pPr marL="0" indent="0">
              <a:spcAft>
                <a:spcPts val="475"/>
              </a:spcAft>
            </a:pPr>
            <a:endParaRPr lang="sv-SE" sz="1800" dirty="0">
              <a:ea typeface="ＭＳ Ｐゴシック" pitchFamily="34" charset="-128"/>
            </a:endParaRPr>
          </a:p>
        </p:txBody>
      </p:sp>
      <p:sp>
        <p:nvSpPr>
          <p:cNvPr id="10" name="Platshållare för text 1"/>
          <p:cNvSpPr txBox="1">
            <a:spLocks/>
          </p:cNvSpPr>
          <p:nvPr/>
        </p:nvSpPr>
        <p:spPr>
          <a:xfrm>
            <a:off x="4785850" y="1440000"/>
            <a:ext cx="3888000" cy="396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F5F3EE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F5F3EE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F5F3EE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rgbClr val="F5F3EE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sv-SE" sz="1800" dirty="0" smtClean="0"/>
              <a:t>Öppenhet för förändring och förbättring </a:t>
            </a:r>
            <a:br>
              <a:rPr lang="sv-SE" sz="1800" dirty="0" smtClean="0"/>
            </a:br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Generösa, engagerade och entusiastiska partners</a:t>
            </a:r>
            <a:br>
              <a:rPr lang="sv-SE" sz="1800" dirty="0" smtClean="0"/>
            </a:br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Flexibilitet!</a:t>
            </a:r>
            <a:br>
              <a:rPr lang="sv-SE" sz="1800" dirty="0" smtClean="0"/>
            </a:br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Våra partnerstäder </a:t>
            </a:r>
            <a:br>
              <a:rPr lang="sv-SE" sz="1800" dirty="0" smtClean="0"/>
            </a:br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Projektet har fungerat som ett paraply av transnationellt stöd för övriga EU-finansierade projekt i förvaltningen</a:t>
            </a:r>
          </a:p>
          <a:p>
            <a:pPr>
              <a:buFont typeface="Arial" pitchFamily="34" charset="0"/>
              <a:buChar char="•"/>
            </a:pPr>
            <a:endParaRPr lang="sv-SE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85" y="6109872"/>
            <a:ext cx="758952" cy="707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449263" y="465138"/>
            <a:ext cx="6885815" cy="1143000"/>
          </a:xfrm>
        </p:spPr>
        <p:txBody>
          <a:bodyPr>
            <a:normAutofit/>
          </a:bodyPr>
          <a:lstStyle/>
          <a:p>
            <a:r>
              <a:rPr lang="sv-SE" sz="2800" b="0" dirty="0" smtClean="0"/>
              <a:t>Strategisk och organisatorisk påverkan</a:t>
            </a:r>
            <a:endParaRPr lang="sv-SE" sz="2800" b="0" dirty="0"/>
          </a:p>
        </p:txBody>
      </p:sp>
      <p:sp>
        <p:nvSpPr>
          <p:cNvPr id="3" name="Rektangel 2"/>
          <p:cNvSpPr/>
          <p:nvPr/>
        </p:nvSpPr>
        <p:spPr>
          <a:xfrm>
            <a:off x="394569" y="1847527"/>
            <a:ext cx="72588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Ledningsgruppen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kan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nu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fatta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bra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och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långsiktiga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verksamhetsbeslut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baserat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på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den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kunskap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som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br>
              <a:rPr lang="en-US" dirty="0" smtClean="0">
                <a:solidFill>
                  <a:schemeClr val="accent6"/>
                </a:solidFill>
                <a:latin typeface="+mn-lt"/>
              </a:rPr>
            </a:b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medarbetarna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fått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på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resorna</a:t>
            </a:r>
            <a:endParaRPr lang="en-US" dirty="0" smtClean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Känslan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inom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organisationen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har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fått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en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påfyllning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av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självförtroende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och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stärkt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identitet</a:t>
            </a:r>
            <a:endParaRPr lang="en-US" dirty="0" smtClean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+mn-lt"/>
              </a:rPr>
              <a:t>En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självklarhet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att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ha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internationell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omvärldsbevakning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och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benchmarking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för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att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kvalitetssäkra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våra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metoder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och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arbetssätt</a:t>
            </a:r>
            <a:endParaRPr lang="en-US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Internationell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samordare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är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en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nyinstiftad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tjänst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på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förvaltningen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ett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resultat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av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TransNet</a:t>
            </a:r>
            <a:endParaRPr lang="en-US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5" y="5983909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9263" y="465138"/>
            <a:ext cx="6455390" cy="1143000"/>
          </a:xfrm>
        </p:spPr>
        <p:txBody>
          <a:bodyPr/>
          <a:lstStyle/>
          <a:p>
            <a:r>
              <a:rPr lang="sv-SE" sz="3200" b="0" dirty="0"/>
              <a:t>Nya rutiner och </a:t>
            </a:r>
            <a:r>
              <a:rPr lang="sv-SE" sz="3200" b="0" dirty="0" smtClean="0"/>
              <a:t>metoder –</a:t>
            </a:r>
            <a:br>
              <a:rPr lang="sv-SE" sz="3200" b="0" dirty="0" smtClean="0"/>
            </a:br>
            <a:r>
              <a:rPr lang="sv-SE" sz="3200" b="0" dirty="0" smtClean="0"/>
              <a:t>några </a:t>
            </a:r>
            <a:r>
              <a:rPr lang="sv-SE" sz="3200" b="0" dirty="0"/>
              <a:t>exempel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690463" y="1810137"/>
            <a:ext cx="759511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6"/>
                </a:solidFill>
                <a:latin typeface="+mn-lt"/>
              </a:rPr>
              <a:t>Matchning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först,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coachning sen – omvänd ordning för att korta vägen till jobb </a:t>
            </a:r>
          </a:p>
          <a:p>
            <a:endParaRPr lang="sv-SE" dirty="0">
              <a:solidFill>
                <a:schemeClr val="accent6"/>
              </a:solidFill>
              <a:latin typeface="+mn-lt"/>
            </a:endParaRP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En överenskommelse med Trafikverket om att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få praktikplatser bl.a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. för personer som står långt från arbetsmarknaden</a:t>
            </a:r>
          </a:p>
          <a:p>
            <a:endParaRPr lang="sv-SE" dirty="0">
              <a:solidFill>
                <a:schemeClr val="accent6"/>
              </a:solidFill>
              <a:latin typeface="+mn-lt"/>
            </a:endParaRPr>
          </a:p>
          <a:p>
            <a:r>
              <a:rPr lang="sv-SE" dirty="0" smtClean="0">
                <a:solidFill>
                  <a:schemeClr val="accent6"/>
                </a:solidFill>
                <a:latin typeface="+mn-lt"/>
              </a:rPr>
              <a:t>Nätverk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av medarbetare som ska jobba för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att stötta det fortsatta transnationella arbetet</a:t>
            </a:r>
          </a:p>
          <a:p>
            <a:endParaRPr lang="sv-SE" dirty="0">
              <a:solidFill>
                <a:schemeClr val="accent6"/>
              </a:solidFill>
              <a:latin typeface="+mn-lt"/>
            </a:endParaRPr>
          </a:p>
          <a:p>
            <a:r>
              <a:rPr lang="sv-SE" dirty="0" smtClean="0">
                <a:solidFill>
                  <a:schemeClr val="accent6"/>
                </a:solidFill>
                <a:latin typeface="+mn-lt"/>
              </a:rPr>
              <a:t>Förbättrat samarbete mellan olika enheter inom förvaltningen för att erbjuda en sammanhållen kedja av insatser till brukaren</a:t>
            </a:r>
            <a:endParaRPr lang="sv-SE" dirty="0">
              <a:solidFill>
                <a:schemeClr val="accent6"/>
              </a:solidFill>
              <a:latin typeface="+mn-lt"/>
            </a:endParaRPr>
          </a:p>
          <a:p>
            <a:endParaRPr lang="sv-SE" sz="2000" dirty="0" smtClean="0">
              <a:solidFill>
                <a:schemeClr val="accent6"/>
              </a:solidFill>
              <a:latin typeface="+mn-lt"/>
            </a:endParaRP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Många deltagare upplever att de har förändrat sitt egna arbetssätt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73" y="602023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Nya erfarenheter bidrar till Stockholms stads övergripande verksamhetsutveckling</a:t>
            </a:r>
          </a:p>
          <a:p>
            <a:endParaRPr lang="sv-S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Vi har implementerat mycket av det nya vi lärt oss, det gagnar stockholmarna</a:t>
            </a:r>
            <a:br>
              <a:rPr lang="sv-SE" dirty="0" smtClean="0"/>
            </a:br>
            <a:endParaRPr lang="sv-S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Vi använder vårt nya nätverk för att hålla kontakt med viktiga aktörer i Europa</a:t>
            </a: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/>
          <a:stretch/>
        </p:blipFill>
        <p:spPr>
          <a:xfrm>
            <a:off x="4755945" y="1551814"/>
            <a:ext cx="4020777" cy="3871956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0" dirty="0" smtClean="0"/>
              <a:t>Långsiktiga resultat</a:t>
            </a:r>
            <a:endParaRPr lang="sv-SE" sz="2800" b="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47" y="593159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sv-SE" dirty="0" smtClean="0">
                <a:latin typeface="+mj-lt"/>
              </a:rPr>
              <a:t>Kända för andra städer och därmed aktuella för olika samarbeten</a:t>
            </a:r>
            <a:br>
              <a:rPr lang="sv-SE" dirty="0" smtClean="0">
                <a:latin typeface="+mj-lt"/>
              </a:rPr>
            </a:br>
            <a:endParaRPr lang="sv-S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>
                <a:latin typeface="+mj-lt"/>
              </a:rPr>
              <a:t>Vi använder våra upphandlingar för att kunna erbjuda vägar in på arbetsmarknaden för många med svårigheter</a:t>
            </a:r>
            <a:br>
              <a:rPr lang="sv-SE" dirty="0" smtClean="0">
                <a:latin typeface="+mj-lt"/>
              </a:rPr>
            </a:br>
            <a:endParaRPr lang="sv-S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>
                <a:latin typeface="+mj-lt"/>
              </a:rPr>
              <a:t>Vi blir bättre på att kommunicera vad vi gör</a:t>
            </a:r>
          </a:p>
          <a:p>
            <a:pPr marL="0" indent="0">
              <a:buNone/>
            </a:pPr>
            <a:endParaRPr lang="sv-SE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sv-SE" dirty="0">
              <a:latin typeface="+mj-lt"/>
            </a:endParaRPr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02" y="1440000"/>
            <a:ext cx="2642821" cy="3960000"/>
          </a:xfr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0" dirty="0"/>
              <a:t>Långsiktiga </a:t>
            </a:r>
            <a:r>
              <a:rPr lang="sv-SE" sz="2800" b="0" dirty="0" smtClean="0"/>
              <a:t>resultat, forts…</a:t>
            </a:r>
            <a:endParaRPr lang="sv-SE" sz="2800" b="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57" y="593159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99" y="483800"/>
            <a:ext cx="5483225" cy="467923"/>
          </a:xfrm>
        </p:spPr>
        <p:txBody>
          <a:bodyPr/>
          <a:lstStyle/>
          <a:p>
            <a:r>
              <a:rPr lang="sv-SE" dirty="0" smtClean="0"/>
              <a:t>Lärdomar från varje partner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199" y="1183729"/>
            <a:ext cx="8033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Rotterdam –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samverkan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med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arbetsgivare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offensiva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professionella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arbetsmarknadens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behov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i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fokus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sociala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krav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i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upphandling</a:t>
            </a:r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Berlin –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uppsökande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studievägledning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lärlingsutbildningar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integrationsarbete</a:t>
            </a:r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Barcelona –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vägar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till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arbete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för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människor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med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psykisk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ohälsa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social integrations plan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för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HELA Barcelona,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samverkan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mellan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offentlig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och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volotär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sektorn</a:t>
            </a:r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Val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de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Marne – </a:t>
            </a:r>
            <a:r>
              <a:rPr lang="en-US" dirty="0" err="1">
                <a:solidFill>
                  <a:schemeClr val="accent6"/>
                </a:solidFill>
                <a:latin typeface="+mj-lt"/>
              </a:rPr>
              <a:t>B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emötande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!!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Meningsfull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verksamhet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för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människor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med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funktionsnedsättningar</a:t>
            </a:r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Birmingham –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samverkan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med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arbetsgivare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sociala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krav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i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upphandling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lärlingsutbildningar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innovation,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samverkan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offentlig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sektor</a:t>
            </a:r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Hamburg –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lärling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samordnade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insatser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(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offentlig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sektor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) </a:t>
            </a:r>
            <a:endParaRPr lang="sv-SE" dirty="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829" y="593159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9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58786" y="1440000"/>
            <a:ext cx="8162699" cy="3960000"/>
          </a:xfrm>
        </p:spPr>
        <p:txBody>
          <a:bodyPr/>
          <a:lstStyle/>
          <a:p>
            <a:pPr>
              <a:buNone/>
            </a:pPr>
            <a:r>
              <a:rPr lang="sv-SE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Birmingham </a:t>
            </a:r>
            <a:r>
              <a:rPr lang="sv-SE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Library</a:t>
            </a:r>
            <a:endParaRPr lang="sv-SE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sv-SE" dirty="0">
                <a:hlinkClick r:id="rId3"/>
              </a:rPr>
              <a:t>http://www.youtube.com/watch?v=Wvv8fQ40QVU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>
                <a:hlinkClick r:id="rId4"/>
              </a:rPr>
              <a:t>http://</a:t>
            </a:r>
            <a:r>
              <a:rPr lang="sv-SE" dirty="0" smtClean="0">
                <a:hlinkClick r:id="rId4"/>
              </a:rPr>
              <a:t>www.youtube.com/watch?v=C_N4UmQnpBs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1800" b="1" dirty="0" smtClean="0">
                <a:solidFill>
                  <a:schemeClr val="tx2">
                    <a:lumMod val="75000"/>
                  </a:schemeClr>
                </a:solidFill>
              </a:rPr>
              <a:t>Rotterdam – </a:t>
            </a:r>
            <a:r>
              <a:rPr lang="sv-SE" sz="1800" b="1" dirty="0" err="1" smtClean="0">
                <a:solidFill>
                  <a:schemeClr val="tx2">
                    <a:lumMod val="75000"/>
                  </a:schemeClr>
                </a:solidFill>
              </a:rPr>
              <a:t>Revit</a:t>
            </a:r>
            <a:endParaRPr lang="sv-SE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dirty="0">
                <a:hlinkClick r:id="rId5"/>
              </a:rPr>
              <a:t>http://tse.two-seas.eu/en-GB/rotterdam/4/revit.html</a:t>
            </a:r>
            <a:r>
              <a:rPr lang="sv-SE" dirty="0"/>
              <a:t> 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82555" y="438539"/>
            <a:ext cx="8231188" cy="842963"/>
          </a:xfrm>
        </p:spPr>
        <p:txBody>
          <a:bodyPr/>
          <a:lstStyle/>
          <a:p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Följ med på besök</a:t>
            </a:r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FBDDE5-53F3-4FE8-BECC-3A1FF3E9D298}" type="datetime1">
              <a:rPr lang="sv-SE" smtClean="0"/>
              <a:pPr/>
              <a:t>2014-10-30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 smtClean="0"/>
              <a:t>Sid </a:t>
            </a:r>
            <a:fld id="{138B7521-4C62-4D5D-ADA0-4DEA04C1CA80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00" y="593159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0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1959" y="2492721"/>
            <a:ext cx="5483225" cy="1143000"/>
          </a:xfrm>
        </p:spPr>
        <p:txBody>
          <a:bodyPr/>
          <a:lstStyle/>
          <a:p>
            <a:r>
              <a:rPr lang="sv-SE" dirty="0" smtClean="0"/>
              <a:t>För mer information: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www.stockholm.se/transnet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43" y="6021231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5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0" dirty="0" smtClean="0"/>
              <a:t>TransNet</a:t>
            </a:r>
            <a:endParaRPr lang="sv-SE" b="0" dirty="0"/>
          </a:p>
        </p:txBody>
      </p:sp>
      <p:sp>
        <p:nvSpPr>
          <p:cNvPr id="3" name="Rektangel 2"/>
          <p:cNvSpPr/>
          <p:nvPr/>
        </p:nvSpPr>
        <p:spPr>
          <a:xfrm>
            <a:off x="397565" y="1956138"/>
            <a:ext cx="81898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>
                <a:solidFill>
                  <a:schemeClr val="accent6"/>
                </a:solidFill>
                <a:latin typeface="+mn-lt"/>
              </a:rPr>
              <a:t>Kompetenshöjning </a:t>
            </a:r>
            <a:r>
              <a:rPr lang="sv-SE" sz="2000" dirty="0">
                <a:solidFill>
                  <a:schemeClr val="accent6"/>
                </a:solidFill>
                <a:latin typeface="+mn-lt"/>
              </a:rPr>
              <a:t>för all personal inom Jobbtorg Stockholm genom utbyte med kollegor i Europa</a:t>
            </a:r>
          </a:p>
          <a:p>
            <a:endParaRPr lang="sv-SE" sz="2000" dirty="0" smtClean="0">
              <a:solidFill>
                <a:schemeClr val="accent6"/>
              </a:solidFill>
              <a:latin typeface="+mn-lt"/>
            </a:endParaRPr>
          </a:p>
          <a:p>
            <a:endParaRPr lang="sv-SE" sz="2000" dirty="0">
              <a:solidFill>
                <a:schemeClr val="accent6"/>
              </a:solidFill>
              <a:latin typeface="+mn-lt"/>
            </a:endParaRPr>
          </a:p>
          <a:p>
            <a:r>
              <a:rPr lang="sv-SE" sz="2000" dirty="0" smtClean="0">
                <a:solidFill>
                  <a:schemeClr val="accent6"/>
                </a:solidFill>
                <a:latin typeface="+mn-lt"/>
              </a:rPr>
              <a:t>Vidareutveckla </a:t>
            </a:r>
            <a:r>
              <a:rPr lang="sv-SE" sz="2000" dirty="0">
                <a:solidFill>
                  <a:schemeClr val="accent6"/>
                </a:solidFill>
                <a:latin typeface="+mn-lt"/>
              </a:rPr>
              <a:t>metoder och verktyg för att kunna erbjuda ännu bättre stöd till våra </a:t>
            </a:r>
            <a:r>
              <a:rPr lang="sv-SE" sz="2000" dirty="0" smtClean="0">
                <a:solidFill>
                  <a:schemeClr val="accent6"/>
                </a:solidFill>
                <a:latin typeface="+mn-lt"/>
              </a:rPr>
              <a:t>brukare</a:t>
            </a:r>
          </a:p>
          <a:p>
            <a:pPr>
              <a:buNone/>
            </a:pPr>
            <a:endParaRPr lang="sv-SE" sz="2000" dirty="0">
              <a:latin typeface="+mn-lt"/>
              <a:cs typeface="Times New Roman" pitchFamily="18" charset="0"/>
            </a:endParaRPr>
          </a:p>
          <a:p>
            <a:r>
              <a:rPr lang="sv-SE" sz="2000" dirty="0">
                <a:solidFill>
                  <a:schemeClr val="accent6"/>
                </a:solidFill>
                <a:latin typeface="+mn-lt"/>
              </a:rPr>
              <a:t>Bidra till </a:t>
            </a:r>
            <a:r>
              <a:rPr lang="sv-SE" sz="2000" dirty="0" smtClean="0">
                <a:solidFill>
                  <a:schemeClr val="accent6"/>
                </a:solidFill>
                <a:latin typeface="+mn-lt"/>
              </a:rPr>
              <a:t>visionen om ett </a:t>
            </a:r>
            <a:r>
              <a:rPr lang="sv-SE" sz="2000" dirty="0">
                <a:solidFill>
                  <a:schemeClr val="accent6"/>
                </a:solidFill>
                <a:latin typeface="+mn-lt"/>
              </a:rPr>
              <a:t>Stockholm i </a:t>
            </a:r>
            <a:r>
              <a:rPr lang="sv-SE" sz="2000" dirty="0" smtClean="0">
                <a:solidFill>
                  <a:schemeClr val="accent6"/>
                </a:solidFill>
                <a:latin typeface="+mn-lt"/>
              </a:rPr>
              <a:t>världsklass</a:t>
            </a:r>
            <a:endParaRPr lang="sv-SE" sz="20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37" y="6041884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5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Researchområden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970384" y="2183364"/>
            <a:ext cx="6531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accent6"/>
                </a:solidFill>
              </a:rPr>
              <a:t>Samarbete</a:t>
            </a:r>
            <a:r>
              <a:rPr lang="en-GB" sz="2400" dirty="0" smtClean="0">
                <a:solidFill>
                  <a:schemeClr val="accent6"/>
                </a:solidFill>
              </a:rPr>
              <a:t> med </a:t>
            </a:r>
            <a:r>
              <a:rPr lang="en-GB" sz="2400" dirty="0" err="1" smtClean="0">
                <a:solidFill>
                  <a:schemeClr val="accent6"/>
                </a:solidFill>
              </a:rPr>
              <a:t>arbetsgivare</a:t>
            </a:r>
            <a:endParaRPr lang="en-GB" sz="24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accent6"/>
                </a:solidFill>
              </a:rPr>
              <a:t>Samverkan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mellan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aktörer</a:t>
            </a:r>
            <a:endParaRPr lang="en-GB" sz="2400" dirty="0" smtClean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accent6"/>
                </a:solidFill>
              </a:rPr>
              <a:t>Språk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och</a:t>
            </a:r>
            <a:r>
              <a:rPr lang="en-GB" sz="2400" dirty="0" smtClean="0">
                <a:solidFill>
                  <a:schemeClr val="accent6"/>
                </a:solidFill>
              </a:rPr>
              <a:t> Integration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Motivation</a:t>
            </a:r>
            <a:endParaRPr lang="en-GB" sz="2400" dirty="0">
              <a:solidFill>
                <a:schemeClr val="accent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76" y="593159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6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Lite fakta om TransNet</a:t>
            </a:r>
            <a:endParaRPr lang="sv-SE" sz="2800" dirty="0"/>
          </a:p>
        </p:txBody>
      </p:sp>
      <p:sp>
        <p:nvSpPr>
          <p:cNvPr id="3" name="Rektangel 2"/>
          <p:cNvSpPr/>
          <p:nvPr/>
        </p:nvSpPr>
        <p:spPr>
          <a:xfrm>
            <a:off x="397558" y="1093305"/>
            <a:ext cx="832899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202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personer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reste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8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resor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till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6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partnerstäder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: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accent6"/>
                </a:solidFill>
                <a:latin typeface="+mn-lt"/>
              </a:rPr>
            </a:br>
            <a:r>
              <a:rPr lang="en-US" dirty="0">
                <a:solidFill>
                  <a:schemeClr val="accent6"/>
                </a:solidFill>
                <a:latin typeface="+mn-lt"/>
              </a:rPr>
              <a:t>Rotterdam – Berlin – Barcelona – Val de Marne – Birmingham – Hamburg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Blandade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yrken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och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enheter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på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varje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resa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endParaRPr lang="en-US" sz="20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Fördjupat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utbyte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genom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Colleague2Colleague</a:t>
            </a:r>
            <a:endParaRPr lang="en-US" sz="20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73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verksamheter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in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Europe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fick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besök</a:t>
            </a:r>
            <a:endParaRPr lang="en-US" sz="20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Kompetenshöjning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för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alla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anställda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på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Jobbtorg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Stockholm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0" y="5946587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chemeClr val="tx2"/>
                </a:solidFill>
              </a:rPr>
              <a:t>Samverkanspartner</a:t>
            </a:r>
          </a:p>
          <a:p>
            <a:r>
              <a:rPr lang="sv-SE" dirty="0" smtClean="0">
                <a:solidFill>
                  <a:schemeClr val="tx2"/>
                </a:solidFill>
              </a:rPr>
              <a:t>Arbetsförmedlingen</a:t>
            </a:r>
          </a:p>
          <a:p>
            <a:r>
              <a:rPr lang="sv-SE" dirty="0" smtClean="0">
                <a:solidFill>
                  <a:schemeClr val="tx2"/>
                </a:solidFill>
              </a:rPr>
              <a:t>SKL</a:t>
            </a:r>
          </a:p>
          <a:p>
            <a:r>
              <a:rPr lang="sv-SE" dirty="0" smtClean="0">
                <a:solidFill>
                  <a:schemeClr val="tx2"/>
                </a:solidFill>
              </a:rPr>
              <a:t>Ungdomsstyrelsen</a:t>
            </a:r>
          </a:p>
          <a:p>
            <a:r>
              <a:rPr lang="sv-SE" dirty="0" smtClean="0">
                <a:solidFill>
                  <a:schemeClr val="tx2"/>
                </a:solidFill>
              </a:rPr>
              <a:t>Solna</a:t>
            </a:r>
          </a:p>
          <a:p>
            <a:r>
              <a:rPr lang="sv-SE" dirty="0" smtClean="0">
                <a:solidFill>
                  <a:schemeClr val="tx2"/>
                </a:solidFill>
              </a:rPr>
              <a:t>Nacka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dirty="0" err="1" smtClean="0">
                <a:solidFill>
                  <a:schemeClr val="tx2"/>
                </a:solidFill>
              </a:rPr>
              <a:t>Observatory</a:t>
            </a:r>
            <a:r>
              <a:rPr lang="sv-SE" dirty="0" smtClean="0">
                <a:solidFill>
                  <a:schemeClr val="tx2"/>
                </a:solidFill>
              </a:rPr>
              <a:t> partners (engagerade vänner) :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tx2"/>
                </a:solidFill>
              </a:rPr>
              <a:t>Reykjavik, Malmö, Göteborg, Trosa, och många, många fler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Samarbeten</a:t>
            </a: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12" y="593159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2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lär sig vuxna?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597159" y="1362269"/>
            <a:ext cx="79496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chemeClr val="accent6"/>
                </a:solidFill>
                <a:latin typeface="+mn-lt"/>
              </a:rPr>
              <a:t>Kolbs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sv-SE" dirty="0" err="1">
                <a:solidFill>
                  <a:schemeClr val="accent6"/>
                </a:solidFill>
                <a:latin typeface="+mn-lt"/>
              </a:rPr>
              <a:t>lärcykel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 i sammandrag:</a:t>
            </a: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1. Att ha en upplevelse</a:t>
            </a: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2. Reflektera över den erfarenheten</a:t>
            </a: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3. Dra slutsatser (lärande) av erfarenheten</a:t>
            </a: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4. Bestämma vad man kommer att göra annorlunda som resultat av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lärandet</a:t>
            </a:r>
          </a:p>
          <a:p>
            <a:endParaRPr lang="sv-SE" dirty="0">
              <a:solidFill>
                <a:schemeClr val="accent6"/>
              </a:solidFill>
              <a:latin typeface="+mn-lt"/>
            </a:endParaRPr>
          </a:p>
          <a:p>
            <a:r>
              <a:rPr lang="sv-SE" dirty="0" smtClean="0">
                <a:solidFill>
                  <a:schemeClr val="accent6"/>
                </a:solidFill>
                <a:latin typeface="+mn-lt"/>
              </a:rPr>
              <a:t>Grundläggande principer: </a:t>
            </a:r>
          </a:p>
          <a:p>
            <a:pPr marL="342900" indent="-342900">
              <a:buAutoNum type="arabicPeriod"/>
            </a:pPr>
            <a:r>
              <a:rPr lang="sv-SE" dirty="0">
                <a:solidFill>
                  <a:schemeClr val="accent6"/>
                </a:solidFill>
                <a:latin typeface="+mn-lt"/>
              </a:rPr>
              <a:t>U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ppnå så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mycket lärande som möjligt genom kritiskt ifrågasättande och tänkande </a:t>
            </a:r>
            <a:endParaRPr lang="sv-SE" dirty="0" smtClean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sv-SE" dirty="0" smtClean="0">
                <a:solidFill>
                  <a:schemeClr val="accent6"/>
                </a:solidFill>
                <a:latin typeface="+mn-lt"/>
              </a:rPr>
              <a:t>Allt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lärande skulle spridas inom hela Jobbtorgsorganisationen och särskilt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till förvaltningsledningen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för att gynna lärande på alla nivåer. </a:t>
            </a:r>
            <a:endParaRPr lang="sv-SE" dirty="0" smtClean="0">
              <a:solidFill>
                <a:schemeClr val="accent6"/>
              </a:solidFill>
              <a:latin typeface="+mn-lt"/>
            </a:endParaRPr>
          </a:p>
          <a:p>
            <a:endParaRPr lang="sv-SE" dirty="0">
              <a:solidFill>
                <a:schemeClr val="accent6"/>
              </a:solidFill>
              <a:latin typeface="+mn-lt"/>
            </a:endParaRPr>
          </a:p>
          <a:p>
            <a:r>
              <a:rPr lang="sv-SE" dirty="0" smtClean="0">
                <a:solidFill>
                  <a:schemeClr val="accent6"/>
                </a:solidFill>
                <a:latin typeface="+mn-lt"/>
              </a:rPr>
              <a:t>Utan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de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vetenskapliga utvärderingsmetoder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som använts skulle vi inte ha känt till omfattningen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av projektets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påverkan.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31" y="5927925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1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t="16666" r="28720" b="20391"/>
          <a:stretch/>
        </p:blipFill>
        <p:spPr>
          <a:xfrm>
            <a:off x="5945836" y="4362204"/>
            <a:ext cx="2124737" cy="2038597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42693" y="274574"/>
            <a:ext cx="5547561" cy="6958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800" b="0" dirty="0">
                <a:cs typeface="Times New Roman" pitchFamily="18" charset="0"/>
              </a:rPr>
              <a:t>Innan</a:t>
            </a:r>
            <a:r>
              <a:rPr lang="sv-SE" sz="2400" b="0" dirty="0">
                <a:cs typeface="Times New Roman" pitchFamily="18" charset="0"/>
              </a:rPr>
              <a:t> resa – </a:t>
            </a:r>
            <a:r>
              <a:rPr lang="sv-SE" sz="2400" b="0" dirty="0" smtClean="0">
                <a:cs typeface="Times New Roman" pitchFamily="18" charset="0"/>
              </a:rPr>
              <a:t>Heldagsutbildning</a:t>
            </a:r>
            <a:endParaRPr lang="sv-SE" sz="2400" b="0" dirty="0">
              <a:cs typeface="Times New Roman" pitchFamily="18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89047" y="1063690"/>
            <a:ext cx="5395296" cy="3345937"/>
          </a:xfrm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accent6"/>
                </a:solidFill>
                <a:cs typeface="Times New Roman" pitchFamily="18" charset="0"/>
              </a:rPr>
              <a:t>Arbetsmarknadssituationen i EU </a:t>
            </a: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samt </a:t>
            </a:r>
            <a:r>
              <a:rPr lang="sv-SE" sz="1600" dirty="0" smtClean="0">
                <a:solidFill>
                  <a:schemeClr val="accent6"/>
                </a:solidFill>
                <a:cs typeface="Times New Roman" pitchFamily="18" charset="0"/>
              </a:rPr>
              <a:t>Stockholm/Sverige</a:t>
            </a:r>
            <a:endParaRPr lang="sv-SE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Kort historik och nuvarande politisk situation om partner landet och staden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Arbetslöshetssituationen i partnerlandet och staden, målgrupper och statistik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Bidragssystem i partnerlandet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 err="1">
                <a:solidFill>
                  <a:schemeClr val="accent6"/>
                </a:solidFill>
                <a:cs typeface="Times New Roman" pitchFamily="18" charset="0"/>
              </a:rPr>
              <a:t>Skype</a:t>
            </a: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-intervju med en kollega i partnerstaden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Mingelkurs </a:t>
            </a:r>
            <a:endParaRPr lang="sv-SE" sz="16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accent6"/>
                </a:solidFill>
                <a:cs typeface="Times New Roman" pitchFamily="18" charset="0"/>
              </a:rPr>
              <a:t>LFA-inspirerad workshop om temat för resan</a:t>
            </a:r>
          </a:p>
          <a:p>
            <a:pPr>
              <a:spcBef>
                <a:spcPct val="50000"/>
              </a:spcBef>
            </a:pPr>
            <a:endParaRPr lang="sv-SE" sz="1600" dirty="0">
              <a:solidFill>
                <a:schemeClr val="accent6"/>
              </a:solidFill>
              <a:cs typeface="Times New Roman" pitchFamily="18" charset="0"/>
            </a:endParaRP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70" y="6002570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1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35" b="-2168"/>
          <a:stretch/>
        </p:blipFill>
        <p:spPr>
          <a:xfrm>
            <a:off x="5911489" y="4416984"/>
            <a:ext cx="2755433" cy="2083207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0" dirty="0">
                <a:cs typeface="Times New Roman" pitchFamily="18" charset="0"/>
              </a:rPr>
              <a:t>Under resa – </a:t>
            </a:r>
            <a:r>
              <a:rPr lang="sv-SE" sz="3200" dirty="0">
                <a:cs typeface="Times New Roman" pitchFamily="18" charset="0"/>
              </a:rPr>
              <a:t/>
            </a:r>
            <a:br>
              <a:rPr lang="sv-SE" sz="3200" dirty="0">
                <a:cs typeface="Times New Roman" pitchFamily="18" charset="0"/>
              </a:rPr>
            </a:b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89047" y="1551338"/>
            <a:ext cx="5395296" cy="2746322"/>
          </a:xfrm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accent6"/>
                </a:solidFill>
                <a:cs typeface="Times New Roman" pitchFamily="18" charset="0"/>
              </a:rPr>
              <a:t>Uppvärmning </a:t>
            </a: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med mingel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Studiebesök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Colleague2Colleague, arbetsplatsförlagda fördjupade utbyten mellan kollegor.  </a:t>
            </a:r>
            <a:r>
              <a:rPr lang="sv-SE" sz="1600" dirty="0" smtClean="0">
                <a:solidFill>
                  <a:schemeClr val="accent6"/>
                </a:solidFill>
                <a:cs typeface="Times New Roman" pitchFamily="18" charset="0"/>
              </a:rPr>
              <a:t>                       Minst </a:t>
            </a: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två C2C per </a:t>
            </a:r>
            <a:r>
              <a:rPr lang="sv-SE" sz="1600" dirty="0" smtClean="0">
                <a:solidFill>
                  <a:schemeClr val="accent6"/>
                </a:solidFill>
                <a:cs typeface="Times New Roman" pitchFamily="18" charset="0"/>
              </a:rPr>
              <a:t>resa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accent6"/>
                </a:solidFill>
                <a:cs typeface="Times New Roman" pitchFamily="18" charset="0"/>
              </a:rPr>
              <a:t>Sociala sammankomster med transnationella  kollegor </a:t>
            </a:r>
            <a:endParaRPr lang="sv-SE" sz="1600" dirty="0">
              <a:solidFill>
                <a:schemeClr val="accent6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v-SE" sz="1600" dirty="0">
                <a:solidFill>
                  <a:schemeClr val="accent6"/>
                </a:solidFill>
                <a:cs typeface="Times New Roman" pitchFamily="18" charset="0"/>
              </a:rPr>
              <a:t>Rapportskrivning</a:t>
            </a: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1" y="5578027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57197" y="1372276"/>
            <a:ext cx="81500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solidFill>
                  <a:schemeClr val="accent6"/>
                </a:solidFill>
                <a:latin typeface="+mn-lt"/>
              </a:rPr>
              <a:t>Utvärdering av det praktiska genomförandet  av resan</a:t>
            </a:r>
          </a:p>
          <a:p>
            <a:r>
              <a:rPr lang="sv-SE" dirty="0" smtClean="0">
                <a:solidFill>
                  <a:schemeClr val="accent6"/>
                </a:solidFill>
                <a:latin typeface="+mn-lt"/>
              </a:rPr>
              <a:t>Utvärdering av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varje moment och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sammanställning av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komparativa rapporter för att löpande kunna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förbättra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planeringen, innehållet och processen </a:t>
            </a:r>
          </a:p>
          <a:p>
            <a:endParaRPr lang="sv-SE" dirty="0">
              <a:solidFill>
                <a:schemeClr val="accent6"/>
              </a:solidFill>
              <a:latin typeface="+mn-lt"/>
            </a:endParaRPr>
          </a:p>
          <a:p>
            <a:endParaRPr lang="sv-SE" u="sng" dirty="0" smtClean="0">
              <a:solidFill>
                <a:schemeClr val="accent6"/>
              </a:solidFill>
              <a:latin typeface="+mn-lt"/>
            </a:endParaRPr>
          </a:p>
          <a:p>
            <a:r>
              <a:rPr lang="sv-SE" u="sng" dirty="0" smtClean="0">
                <a:solidFill>
                  <a:schemeClr val="accent6"/>
                </a:solidFill>
                <a:latin typeface="+mn-lt"/>
              </a:rPr>
              <a:t>Deltagarens </a:t>
            </a:r>
            <a:r>
              <a:rPr lang="sv-SE" u="sng" dirty="0">
                <a:solidFill>
                  <a:schemeClr val="accent6"/>
                </a:solidFill>
                <a:latin typeface="+mn-lt"/>
              </a:rPr>
              <a:t>samtal med chef – identifiera 3 </a:t>
            </a:r>
            <a:r>
              <a:rPr lang="sv-SE" u="sng" dirty="0" err="1">
                <a:solidFill>
                  <a:schemeClr val="accent6"/>
                </a:solidFill>
                <a:latin typeface="+mn-lt"/>
              </a:rPr>
              <a:t>key</a:t>
            </a:r>
            <a:r>
              <a:rPr lang="sv-SE" u="sng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sv-SE" u="sng" dirty="0" err="1">
                <a:solidFill>
                  <a:schemeClr val="accent6"/>
                </a:solidFill>
                <a:latin typeface="+mn-lt"/>
              </a:rPr>
              <a:t>points</a:t>
            </a:r>
            <a:endParaRPr lang="sv-SE" u="sng" dirty="0">
              <a:solidFill>
                <a:schemeClr val="accent6"/>
              </a:solidFill>
              <a:latin typeface="+mn-lt"/>
            </a:endParaRP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Dessa sammanställs och presenteras för styrgruppen för projektet som</a:t>
            </a: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sedan väljer de som ska lämnas vidare till ledningsgruppen</a:t>
            </a:r>
          </a:p>
          <a:p>
            <a:endParaRPr lang="sv-SE" dirty="0">
              <a:solidFill>
                <a:schemeClr val="accent6"/>
              </a:solidFill>
              <a:latin typeface="+mn-lt"/>
            </a:endParaRPr>
          </a:p>
          <a:p>
            <a:endParaRPr lang="sv-SE" u="sng" dirty="0" smtClean="0">
              <a:solidFill>
                <a:schemeClr val="accent6"/>
              </a:solidFill>
              <a:latin typeface="+mn-lt"/>
            </a:endParaRPr>
          </a:p>
          <a:p>
            <a:r>
              <a:rPr lang="sv-SE" u="sng" dirty="0" smtClean="0">
                <a:solidFill>
                  <a:schemeClr val="accent6"/>
                </a:solidFill>
                <a:latin typeface="+mn-lt"/>
              </a:rPr>
              <a:t>Deltagarens </a:t>
            </a:r>
            <a:r>
              <a:rPr lang="sv-SE" u="sng" dirty="0">
                <a:solidFill>
                  <a:schemeClr val="accent6"/>
                </a:solidFill>
                <a:latin typeface="+mn-lt"/>
              </a:rPr>
              <a:t>självutvärdering </a:t>
            </a: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Denna utvärdering görs 1, 2 och 3 månader efter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hemkomst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från resa</a:t>
            </a:r>
          </a:p>
          <a:p>
            <a:r>
              <a:rPr lang="sv-SE" dirty="0">
                <a:solidFill>
                  <a:schemeClr val="accent6"/>
                </a:solidFill>
                <a:latin typeface="+mn-lt"/>
              </a:rPr>
              <a:t>En av dessa skall göras tillsammans med en </a:t>
            </a:r>
            <a:r>
              <a:rPr lang="sv-SE" dirty="0" smtClean="0">
                <a:solidFill>
                  <a:schemeClr val="accent6"/>
                </a:solidFill>
                <a:latin typeface="+mn-lt"/>
              </a:rPr>
              <a:t> chef  eller </a:t>
            </a:r>
            <a:r>
              <a:rPr lang="sv-SE" dirty="0">
                <a:solidFill>
                  <a:schemeClr val="accent6"/>
                </a:solidFill>
                <a:latin typeface="+mn-lt"/>
              </a:rPr>
              <a:t>kollega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96346" y="595995"/>
            <a:ext cx="447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Utvärdering</a:t>
            </a:r>
            <a:endParaRPr lang="sv-SE" sz="28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74" y="6036222"/>
            <a:ext cx="75895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735"/>
      </p:ext>
    </p:extLst>
  </p:cSld>
  <p:clrMapOvr>
    <a:masterClrMapping/>
  </p:clrMapOvr>
</p:sld>
</file>

<file path=ppt/theme/theme1.xml><?xml version="1.0" encoding="utf-8"?>
<a:theme xmlns:a="http://schemas.openxmlformats.org/drawingml/2006/main" name="Sthlm_Presentation">
  <a:themeElements>
    <a:clrScheme name="Stockholms stads färger">
      <a:dk1>
        <a:srgbClr val="000000"/>
      </a:dk1>
      <a:lt1>
        <a:srgbClr val="FFFFFF"/>
      </a:lt1>
      <a:dk2>
        <a:srgbClr val="007EC4"/>
      </a:dk2>
      <a:lt2>
        <a:srgbClr val="ACC7E9"/>
      </a:lt2>
      <a:accent1>
        <a:srgbClr val="289D9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89D93"/>
        </a:solidFill>
        <a:ln>
          <a:solidFill>
            <a:srgbClr val="289D93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Förstasidan_2_rutor">
  <a:themeElements>
    <a:clrScheme name="Stockholms stads färger">
      <a:dk1>
        <a:srgbClr val="000000"/>
      </a:dk1>
      <a:lt1>
        <a:srgbClr val="00000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7EC4"/>
        </a:solidFill>
        <a:ln>
          <a:noFill/>
        </a:ln>
      </a:spPr>
      <a:bodyPr lIns="234000" rIns="234000"/>
      <a:lstStyle>
        <a:defPPr marL="0" marR="0" indent="0" algn="l" defTabSz="914400" rtl="0" eaLnBrk="1" fontAlgn="auto" latinLnBrk="0" hangingPunct="1">
          <a:lnSpc>
            <a:spcPts val="2000"/>
          </a:lnSpc>
          <a:spcBef>
            <a:spcPts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örstasida Bakgrundsfärg">
  <a:themeElements>
    <a:clrScheme name="Anpassat 1">
      <a:dk1>
        <a:srgbClr val="000000"/>
      </a:dk1>
      <a:lt1>
        <a:srgbClr val="BCAAD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nehållssidor">
  <a:themeElements>
    <a:clrScheme name="Anpassat 1">
      <a:dk1>
        <a:srgbClr val="000000"/>
      </a:dk1>
      <a:lt1>
        <a:srgbClr val="BCAAD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Standardegenskaper.</tns:defaultPropertyEditorNamespace>
</tns:customPropertyEditors>
</file>

<file path=customXml/itemProps1.xml><?xml version="1.0" encoding="utf-8"?>
<ds:datastoreItem xmlns:ds="http://schemas.openxmlformats.org/officeDocument/2006/customXml" ds:itemID="{79A1DC5D-7C5C-4C35-86EE-C714AD4398A4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Sthlm_Presentation</Template>
  <TotalTime>762</TotalTime>
  <Words>874</Words>
  <Application>Microsoft Office PowerPoint</Application>
  <PresentationFormat>Bildspel på skärmen (4:3)</PresentationFormat>
  <Paragraphs>162</Paragraphs>
  <Slides>18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Sthlm_Presentation</vt:lpstr>
      <vt:lpstr>Förstasidan_2_rutor</vt:lpstr>
      <vt:lpstr>Förstasida Bakgrundsfärg</vt:lpstr>
      <vt:lpstr>Innehållssidor</vt:lpstr>
      <vt:lpstr>TransNet </vt:lpstr>
      <vt:lpstr>TransNet</vt:lpstr>
      <vt:lpstr>Researchområden</vt:lpstr>
      <vt:lpstr>Lite fakta om TransNet</vt:lpstr>
      <vt:lpstr>Samarbeten</vt:lpstr>
      <vt:lpstr>Hur lär sig vuxna?</vt:lpstr>
      <vt:lpstr>Innan resa – Heldagsutbildning</vt:lpstr>
      <vt:lpstr>Under resa –  </vt:lpstr>
      <vt:lpstr>PowerPoint-presentation</vt:lpstr>
      <vt:lpstr>Några resultat</vt:lpstr>
      <vt:lpstr>Framgångsfaktorer </vt:lpstr>
      <vt:lpstr>Strategisk och organisatorisk påverkan</vt:lpstr>
      <vt:lpstr>Nya rutiner och metoder – några exempel</vt:lpstr>
      <vt:lpstr>Långsiktiga resultat</vt:lpstr>
      <vt:lpstr>Långsiktiga resultat, forts…</vt:lpstr>
      <vt:lpstr>Lärdomar från varje partner</vt:lpstr>
      <vt:lpstr>Följ med på besök</vt:lpstr>
      <vt:lpstr>För mer information:  www.stockholm.se/transnet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Thor</dc:creator>
  <cp:lastModifiedBy>Rebecka Glaser</cp:lastModifiedBy>
  <cp:revision>53</cp:revision>
  <cp:lastPrinted>2014-03-20T10:15:37Z</cp:lastPrinted>
  <dcterms:created xsi:type="dcterms:W3CDTF">2014-03-14T07:56:50Z</dcterms:created>
  <dcterms:modified xsi:type="dcterms:W3CDTF">2014-10-30T13:58:16Z</dcterms:modified>
</cp:coreProperties>
</file>